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1631" r:id="rId2"/>
    <p:sldId id="1815" r:id="rId3"/>
    <p:sldId id="1814" r:id="rId4"/>
    <p:sldId id="1830" r:id="rId5"/>
    <p:sldId id="1860" r:id="rId6"/>
    <p:sldId id="1869" r:id="rId7"/>
    <p:sldId id="1846" r:id="rId8"/>
    <p:sldId id="1834" r:id="rId9"/>
    <p:sldId id="1868" r:id="rId10"/>
    <p:sldId id="1813" r:id="rId11"/>
    <p:sldId id="1861" r:id="rId12"/>
    <p:sldId id="1812" r:id="rId13"/>
    <p:sldId id="1841" r:id="rId14"/>
    <p:sldId id="1862" r:id="rId15"/>
    <p:sldId id="1831" r:id="rId16"/>
    <p:sldId id="1809" r:id="rId17"/>
    <p:sldId id="1863" r:id="rId18"/>
    <p:sldId id="1842" r:id="rId19"/>
    <p:sldId id="1853" r:id="rId20"/>
    <p:sldId id="1807" r:id="rId21"/>
    <p:sldId id="1806" r:id="rId22"/>
    <p:sldId id="1805" r:id="rId23"/>
    <p:sldId id="1803" r:id="rId24"/>
    <p:sldId id="1819" r:id="rId25"/>
    <p:sldId id="1801" r:id="rId26"/>
    <p:sldId id="1823" r:id="rId27"/>
    <p:sldId id="1822" r:id="rId28"/>
    <p:sldId id="1824" r:id="rId29"/>
    <p:sldId id="1818" r:id="rId30"/>
    <p:sldId id="1855" r:id="rId31"/>
    <p:sldId id="1864" r:id="rId32"/>
    <p:sldId id="1865" r:id="rId33"/>
    <p:sldId id="1804" r:id="rId34"/>
    <p:sldId id="1826" r:id="rId35"/>
    <p:sldId id="1825" r:id="rId36"/>
    <p:sldId id="1866" r:id="rId37"/>
    <p:sldId id="1867" r:id="rId38"/>
    <p:sldId id="1798" r:id="rId39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66"/>
    <a:srgbClr val="FF6565"/>
    <a:srgbClr val="FF4747"/>
    <a:srgbClr val="008000"/>
    <a:srgbClr val="79DCFF"/>
    <a:srgbClr val="0070C0"/>
    <a:srgbClr val="0036A2"/>
    <a:srgbClr val="17375E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215" autoAdjust="0"/>
    <p:restoredTop sz="99815" autoAdjust="0"/>
  </p:normalViewPr>
  <p:slideViewPr>
    <p:cSldViewPr>
      <p:cViewPr varScale="1">
        <p:scale>
          <a:sx n="54" d="100"/>
          <a:sy n="54" d="100"/>
        </p:scale>
        <p:origin x="96" y="3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478311085158966E-2"/>
          <c:y val="0"/>
          <c:w val="0.96945914250430065"/>
          <c:h val="0.94446076929210188"/>
        </c:manualLayout>
      </c:layout>
      <c:pie3DChart>
        <c:varyColors val="1"/>
        <c:ser>
          <c:idx val="0"/>
          <c:order val="0"/>
          <c:tx>
            <c:strRef>
              <c:f>Лист1!$A$1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00"/>
            </a:solidFill>
            <a:effectLst>
              <a:outerShdw blurRad="177800" dir="7500000" sx="110000" sy="110000" kx="-800400" algn="bl" rotWithShape="0">
                <a:prstClr val="black">
                  <a:alpha val="19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57200" h="285750"/>
            </a:sp3d>
          </c:spPr>
          <c:dPt>
            <c:idx val="0"/>
            <c:bubble3D val="0"/>
            <c:spPr>
              <a:solidFill>
                <a:srgbClr val="0070C0"/>
              </a:solidFill>
              <a:effectLst>
                <a:outerShdw blurRad="177800" dir="7500000" sx="110000" sy="110000" kx="-800400" algn="bl" rotWithShape="0">
                  <a:prstClr val="black">
                    <a:alpha val="19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457200" h="285750"/>
              </a:sp3d>
            </c:spPr>
          </c:dPt>
          <c:dPt>
            <c:idx val="1"/>
            <c:bubble3D val="0"/>
            <c:spPr>
              <a:solidFill>
                <a:srgbClr val="FF1919"/>
              </a:solidFill>
              <a:effectLst>
                <a:outerShdw blurRad="177800" dir="7500000" sx="110000" sy="110000" kx="-800400" algn="bl" rotWithShape="0">
                  <a:prstClr val="black">
                    <a:alpha val="19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457200" h="285750"/>
              </a:sp3d>
            </c:spPr>
          </c:dPt>
          <c:val>
            <c:numRef>
              <c:f>Лист1!$A$2:$A$3</c:f>
              <c:numCache>
                <c:formatCode>General</c:formatCode>
                <c:ptCount val="2"/>
                <c:pt idx="0">
                  <c:v>62.2</c:v>
                </c:pt>
                <c:pt idx="1">
                  <c:v>37.800000000000004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0"/>
      <c:depthPercent val="100"/>
      <c:rAngAx val="0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Description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90000">
                  <a:schemeClr val="accent1">
                    <a:lumMod val="75000"/>
                  </a:schemeClr>
                </a:gs>
                <a:gs pos="99000">
                  <a:schemeClr val="accent1">
                    <a:lumMod val="50000"/>
                  </a:schemeClr>
                </a:gs>
              </a:gsLst>
              <a:lin ang="5400000" scaled="0"/>
            </a:gradFill>
            <a:effectLst>
              <a:outerShdw blurRad="203200" dist="317500" dir="5400000" sx="94000" sy="94000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effectLst>
                <a:outerShdw blurRad="203200" dist="317500" dir="5400000" sx="94000" sy="94000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cat>
            <c:strRef>
              <c:f>Tabelle1!$A$2</c:f>
              <c:strCache>
                <c:ptCount val="1"/>
                <c:pt idx="0">
                  <c:v>Category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51.3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Description 2</c:v>
                </c:pt>
              </c:strCache>
            </c:strRef>
          </c:tx>
          <c:spPr>
            <a:gradFill>
              <a:gsLst>
                <a:gs pos="0">
                  <a:prstClr val="white">
                    <a:lumMod val="85000"/>
                  </a:prstClr>
                </a:gs>
                <a:gs pos="99000">
                  <a:prstClr val="white">
                    <a:lumMod val="50000"/>
                  </a:prstClr>
                </a:gs>
                <a:gs pos="99000">
                  <a:schemeClr val="bg1">
                    <a:lumMod val="5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50000"/>
                    </a:prstClr>
                  </a:gs>
                  <a:gs pos="99000">
                    <a:prstClr val="white">
                      <a:lumMod val="50000"/>
                    </a:prst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 prstMaterial="clear">
                <a:bevelT/>
                <a:bevelB/>
              </a:sp3d>
            </c:spPr>
          </c:dPt>
          <c:cat>
            <c:strRef>
              <c:f>Tabelle1!$A$2</c:f>
              <c:strCache>
                <c:ptCount val="1"/>
                <c:pt idx="0">
                  <c:v>Category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48.7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00"/>
        <c:shape val="cylinder"/>
        <c:axId val="337770824"/>
        <c:axId val="337771608"/>
        <c:axId val="0"/>
      </c:bar3DChart>
      <c:catAx>
        <c:axId val="337770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37771608"/>
        <c:crosses val="autoZero"/>
        <c:auto val="1"/>
        <c:lblAlgn val="ctr"/>
        <c:lblOffset val="100"/>
        <c:noMultiLvlLbl val="0"/>
      </c:catAx>
      <c:valAx>
        <c:axId val="337771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77708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 b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0"/>
      <c:depthPercent val="100"/>
      <c:rAngAx val="0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Description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90000">
                  <a:schemeClr val="accent1">
                    <a:lumMod val="75000"/>
                  </a:schemeClr>
                </a:gs>
                <a:gs pos="99000">
                  <a:schemeClr val="accent1">
                    <a:lumMod val="50000"/>
                  </a:schemeClr>
                </a:gs>
              </a:gsLst>
              <a:lin ang="5400000" scaled="0"/>
            </a:gradFill>
            <a:effectLst>
              <a:outerShdw blurRad="203200" dist="317500" dir="5400000" sx="94000" sy="94000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03200" dist="317500" dir="5400000" sx="94000" sy="94000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</c:dPt>
          <c:cat>
            <c:strRef>
              <c:f>Tabelle1!$A$2</c:f>
              <c:strCache>
                <c:ptCount val="1"/>
                <c:pt idx="0">
                  <c:v>Category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44.6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Description 2</c:v>
                </c:pt>
              </c:strCache>
            </c:strRef>
          </c:tx>
          <c:spPr>
            <a:gradFill>
              <a:gsLst>
                <a:gs pos="0">
                  <a:prstClr val="white">
                    <a:lumMod val="85000"/>
                  </a:prstClr>
                </a:gs>
                <a:gs pos="99000">
                  <a:prstClr val="white">
                    <a:lumMod val="50000"/>
                  </a:prstClr>
                </a:gs>
                <a:gs pos="99000">
                  <a:schemeClr val="bg1">
                    <a:lumMod val="5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50000"/>
                    </a:prstClr>
                  </a:gs>
                  <a:gs pos="99000">
                    <a:prstClr val="white">
                      <a:lumMod val="50000"/>
                    </a:prst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 prstMaterial="clear">
                <a:bevelT/>
                <a:bevelB/>
              </a:sp3d>
            </c:spPr>
          </c:dPt>
          <c:cat>
            <c:strRef>
              <c:f>Tabelle1!$A$2</c:f>
              <c:strCache>
                <c:ptCount val="1"/>
                <c:pt idx="0">
                  <c:v>Category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55.4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00"/>
        <c:shape val="cylinder"/>
        <c:axId val="337772392"/>
        <c:axId val="337772784"/>
        <c:axId val="0"/>
      </c:bar3DChart>
      <c:catAx>
        <c:axId val="337772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37772784"/>
        <c:crosses val="autoZero"/>
        <c:auto val="1"/>
        <c:lblAlgn val="ctr"/>
        <c:lblOffset val="100"/>
        <c:noMultiLvlLbl val="0"/>
      </c:catAx>
      <c:valAx>
        <c:axId val="337772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777239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 b="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AA21C-B3D1-49E4-8DE2-4BB94B07D00C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D52F9-EDC7-42DB-A395-BCDB10700E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465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F8E31-32B6-4C6D-A8BF-9140CA5E49EA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FB5E2-5F9B-47CE-B1B0-EF0A9A3878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87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tx2">
                <a:lumMod val="75000"/>
              </a:schemeClr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97349-50C7-4A95-ACD3-B4DC75C179A0}" type="datetimeFigureOut">
              <a:rPr lang="ru-RU" smtClean="0"/>
              <a:pPr/>
              <a:t>13.02.2024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0E9BF-62F7-4D99-BAB5-87538666D4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524000" y="1464312"/>
            <a:ext cx="9144000" cy="4893647"/>
          </a:xfrm>
          <a:prstGeom prst="rect">
            <a:avLst/>
          </a:prstGeom>
          <a:ln>
            <a:noFill/>
          </a:ln>
          <a:effectLst>
            <a:outerShdw blurRad="215900" dist="250190" dir="8460000" algn="ctr">
              <a:srgbClr val="000000">
                <a:alpha val="59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ОТЧЕТ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начальника УМВД России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Архангельской области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полковника полиции</a:t>
            </a:r>
          </a:p>
          <a:p>
            <a:pPr algn="ctr"/>
            <a:r>
              <a:rPr lang="ru-RU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Остапенко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Дмитрия Павловича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перед Архангельским областным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Собранием депутатов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деятельности органов внутренних дел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Архангельской области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pic>
        <p:nvPicPr>
          <p:cNvPr id="24" name="Picture 3" descr="F:\Фотографии\орел без фон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6569" y="357169"/>
            <a:ext cx="1298873" cy="761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:\Фотографии\кучка\задерж.png"/>
          <p:cNvPicPr>
            <a:picLocks noChangeAspect="1" noChangeArrowheads="1"/>
          </p:cNvPicPr>
          <p:nvPr/>
        </p:nvPicPr>
        <p:blipFill>
          <a:blip r:embed="rId2">
            <a:lum bright="5000"/>
          </a:blip>
          <a:srcRect/>
          <a:stretch>
            <a:fillRect/>
          </a:stretch>
        </p:blipFill>
        <p:spPr bwMode="auto">
          <a:xfrm>
            <a:off x="1524001" y="214291"/>
            <a:ext cx="8429652" cy="65997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09720" y="-28577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  <a:alpha val="54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81388" y="2214554"/>
            <a:ext cx="7286612" cy="1768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Расследованы и направлены в суд уголовные дела по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8 (2022 г. – 2)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преступлениям террористического характера 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9 (2022 г. – 0)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– экстремистской направленности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1388" y="1993766"/>
            <a:ext cx="7286612" cy="250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Пресечено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154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административных правонарушения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носящих деструктивный характер, в том числе связанных с дискредитацией использования Вооруженных Сил России в целях защиты интересов страны и ее граждан (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59 фактов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ст. 20.3.3 КоАП РФ)</a:t>
            </a:r>
          </a:p>
        </p:txBody>
      </p:sp>
      <p:pic>
        <p:nvPicPr>
          <p:cNvPr id="3073" name="Picture 1" descr="M:\Temp\polic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3714752"/>
            <a:ext cx="2260463" cy="31432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emp\scale_1200 (1).png"/>
          <p:cNvPicPr>
            <a:picLocks noChangeAspect="1" noChangeArrowheads="1"/>
          </p:cNvPicPr>
          <p:nvPr/>
        </p:nvPicPr>
        <p:blipFill>
          <a:blip r:embed="rId2"/>
          <a:srcRect l="18911"/>
          <a:stretch>
            <a:fillRect/>
          </a:stretch>
        </p:blipFill>
        <p:spPr bwMode="auto">
          <a:xfrm>
            <a:off x="1552391" y="3857628"/>
            <a:ext cx="4329295" cy="3000396"/>
          </a:xfrm>
          <a:prstGeom prst="rect">
            <a:avLst/>
          </a:prstGeom>
          <a:noFill/>
          <a:effectLst>
            <a:outerShdw blurRad="711200" sx="102000" sy="102000" algn="ctr" rotWithShape="0">
              <a:prstClr val="black">
                <a:alpha val="58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24166" y="0"/>
            <a:ext cx="785818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  <a:alpha val="56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2860" y="1214422"/>
            <a:ext cx="6857984" cy="32454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Сотрудниками полиции проведено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двух тысяч (2308; +9,9%)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проверочных мероприятий по объектам жилого сектора, торговли, строительства и иных мест трудовой деятельности мигрантов, по результатам которых пресечено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1,5 тысяч (1622; +56,3%)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нарушений миграционного законодательства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9820" y="0"/>
            <a:ext cx="785818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  <a:alpha val="56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2860" y="1214422"/>
            <a:ext cx="6715140" cy="1398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Судами принято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105 (+в 2,7 раза)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решений </a:t>
            </a:r>
            <a:b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 административном выдворении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иностранных граждан за пределы России</a:t>
            </a:r>
          </a:p>
        </p:txBody>
      </p:sp>
      <p:pic>
        <p:nvPicPr>
          <p:cNvPr id="6" name="Picture 2" descr="F:\Temp\mig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248826"/>
            <a:ext cx="2928926" cy="26091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3952860" y="3071810"/>
            <a:ext cx="6715140" cy="1398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Принято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41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решение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 депортации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иностранных граждан, освобожденных из мест лишения свободы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8546" y="0"/>
            <a:ext cx="71438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  <a:alpha val="56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24232" y="857232"/>
            <a:ext cx="6857984" cy="32454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 целью «Работа» на миграционный учет поставлено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порядка 3,5 тысяч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иностранных граждан,</a:t>
            </a:r>
            <a:r>
              <a:rPr lang="en-US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въехавших в 2023 году на территорию Российской Федерации, </a:t>
            </a:r>
            <a:b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из которых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95% (2972)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– обратились в органы внутренних дел за оформлением патента для осуществления трудовой деятельности</a:t>
            </a:r>
          </a:p>
        </p:txBody>
      </p:sp>
      <p:pic>
        <p:nvPicPr>
          <p:cNvPr id="4098" name="Picture 2" descr="M:\J\Фотографии\кучка\migr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4143380"/>
            <a:ext cx="5793890" cy="27146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2848115" y="428604"/>
            <a:ext cx="6495770" cy="6140644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95638" y="1857364"/>
            <a:ext cx="2786082" cy="660144"/>
          </a:xfrm>
          <a:prstGeom prst="rect">
            <a:avLst/>
          </a:prstGeom>
          <a:noFill/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r"/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всего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9720" y="3756846"/>
            <a:ext cx="4572000" cy="1029476"/>
          </a:xfrm>
          <a:prstGeom prst="rect">
            <a:avLst/>
          </a:prstGeom>
          <a:noFill/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r"/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тяжкого и  особо тяжкого характера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-24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Зарегистрировано преступлений: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8780" y="1714488"/>
            <a:ext cx="1717485" cy="9063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127000"/>
            <a:bevelB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/>
                <a:solidFill>
                  <a:srgbClr val="008DF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17270</a:t>
            </a:r>
            <a:endParaRPr lang="ru-RU" sz="2400" b="1" cap="all" dirty="0">
              <a:ln/>
              <a:solidFill>
                <a:srgbClr val="008DF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8780" y="2428868"/>
            <a:ext cx="1172465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127000"/>
            <a:bevelB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+2,9%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78780" y="3643314"/>
            <a:ext cx="1432151" cy="9063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127000"/>
            <a:bevelB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/>
                <a:solidFill>
                  <a:srgbClr val="008DF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4643</a:t>
            </a:r>
            <a:endParaRPr lang="ru-RU" sz="2400" b="1" cap="all" dirty="0">
              <a:ln/>
              <a:solidFill>
                <a:srgbClr val="008DF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8780" y="4357694"/>
            <a:ext cx="1095521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127000"/>
            <a:bevelB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-5,1%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95604" y="1285860"/>
            <a:ext cx="7286612" cy="1398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трети противоправных деяний совершается с использованием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IT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-технологий ( 6529;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+28%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6058956"/>
              </p:ext>
            </p:extLst>
          </p:nvPr>
        </p:nvGraphicFramePr>
        <p:xfrm>
          <a:off x="3343046" y="3857628"/>
          <a:ext cx="364333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81818" y="4021704"/>
            <a:ext cx="2252888" cy="11218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127000"/>
            <a:bevelB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>
                <a:ln/>
                <a:solidFill>
                  <a:srgbClr val="008DF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37,8%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tx2">
                <a:lumMod val="75000"/>
              </a:schemeClr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3167042" y="797512"/>
            <a:ext cx="6143668" cy="5807791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66910" y="2950959"/>
            <a:ext cx="2286016" cy="1768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Всего</a:t>
            </a:r>
          </a:p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мошенничеств</a:t>
            </a:r>
          </a:p>
          <a:p>
            <a:pPr algn="ctr"/>
            <a:endParaRPr lang="ru-RU" sz="2000" dirty="0">
              <a:ln w="12700" cmpd="sng">
                <a:noFill/>
                <a:prstDash val="solid"/>
              </a:ln>
              <a:solidFill>
                <a:srgbClr val="5BD4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3662</a:t>
            </a:r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4601651" y="2094119"/>
            <a:ext cx="2686354" cy="2686354"/>
          </a:xfrm>
          <a:prstGeom prst="ellipse">
            <a:avLst/>
          </a:prstGeom>
          <a:noFill/>
          <a:ln w="1016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78000"/>
                  </a:schemeClr>
                </a:gs>
              </a:gsLst>
              <a:lin ang="5400000" scaled="0"/>
            </a:gradFill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7"/>
          <p:cNvGrpSpPr>
            <a:grpSpLocks noChangeAspect="1"/>
          </p:cNvGrpSpPr>
          <p:nvPr/>
        </p:nvGrpSpPr>
        <p:grpSpPr>
          <a:xfrm rot="18094298">
            <a:off x="4723758" y="2216226"/>
            <a:ext cx="2442140" cy="2442140"/>
            <a:chOff x="3852000" y="2709000"/>
            <a:chExt cx="1440000" cy="1440000"/>
          </a:xfrm>
        </p:grpSpPr>
        <p:sp>
          <p:nvSpPr>
            <p:cNvPr id="6" name="Овал 5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ellipse">
              <a:avLst/>
            </a:prstGeom>
            <a:solidFill>
              <a:schemeClr val="tx1"/>
            </a:solidFill>
            <a:effectLst>
              <a:glow rad="228600">
                <a:schemeClr val="tx1">
                  <a:alpha val="40000"/>
                </a:schemeClr>
              </a:glow>
            </a:effectLst>
          </p:spPr>
          <p:txBody>
            <a:bodyPr wrap="none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8" name="Кольцо 7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donut">
              <a:avLst>
                <a:gd name="adj" fmla="val 10246"/>
              </a:avLst>
            </a:prstGeom>
            <a:solidFill>
              <a:srgbClr val="002060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9" name="Арка 8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blockArc">
              <a:avLst>
                <a:gd name="adj1" fmla="val 602326"/>
                <a:gd name="adj2" fmla="val 518170"/>
                <a:gd name="adj3" fmla="val 18168"/>
              </a:avLst>
            </a:prstGeom>
            <a:solidFill>
              <a:srgbClr val="00FF00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387818" y="2643183"/>
            <a:ext cx="2851586" cy="20759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Мошенничеств</a:t>
            </a:r>
          </a:p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 использованием </a:t>
            </a:r>
          </a:p>
          <a:p>
            <a:pPr algn="ctr"/>
            <a:r>
              <a:rPr lang="en-US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IT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-технологий</a:t>
            </a:r>
          </a:p>
          <a:p>
            <a:pPr algn="ctr"/>
            <a:endParaRPr lang="ru-RU" sz="2000" dirty="0">
              <a:ln w="12700" cmpd="sng">
                <a:noFill/>
                <a:prstDash val="solid"/>
              </a:ln>
              <a:solidFill>
                <a:srgbClr val="5BD4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>
                <a:ln w="12700" cmpd="sng">
                  <a:noFill/>
                  <a:prstDash val="solid"/>
                </a:ln>
                <a:solidFill>
                  <a:srgbClr val="FF4747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3081</a:t>
            </a:r>
          </a:p>
        </p:txBody>
      </p:sp>
      <p:sp>
        <p:nvSpPr>
          <p:cNvPr id="17" name="Арка 16"/>
          <p:cNvSpPr>
            <a:spLocks noChangeAspect="1"/>
          </p:cNvSpPr>
          <p:nvPr/>
        </p:nvSpPr>
        <p:spPr>
          <a:xfrm rot="8260941">
            <a:off x="4723758" y="2216226"/>
            <a:ext cx="2442140" cy="2442140"/>
          </a:xfrm>
          <a:prstGeom prst="blockArc">
            <a:avLst>
              <a:gd name="adj1" fmla="val 4275799"/>
              <a:gd name="adj2" fmla="val 518170"/>
              <a:gd name="adj3" fmla="val 18168"/>
            </a:avLst>
          </a:prstGeom>
          <a:solidFill>
            <a:srgbClr val="FF0000"/>
          </a:soli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67306" y="3000372"/>
            <a:ext cx="1643074" cy="844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3600" dirty="0">
                <a:ln w="12700" cmpd="sng">
                  <a:solidFill>
                    <a:srgbClr val="FF6565"/>
                  </a:solidFill>
                  <a:prstDash val="solid"/>
                </a:ln>
                <a:solidFill>
                  <a:srgbClr val="FF4747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84%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12" grpId="0"/>
      <p:bldP spid="17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227" y="3571875"/>
            <a:ext cx="136343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55600" dist="38100" dir="13500000" sx="103000" sy="103000" algn="br" rotWithShape="0">
              <a:prstClr val="black">
                <a:alpha val="5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276" y="3966665"/>
            <a:ext cx="13685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55600" dist="38100" dir="13500000" sx="103000" sy="103000" algn="br" rotWithShape="0">
              <a:prstClr val="black">
                <a:alpha val="5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7862" y="4286255"/>
            <a:ext cx="13914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55600" dist="38100" dir="13500000" sx="103000" sy="103000" algn="br" rotWithShape="0">
              <a:prstClr val="black">
                <a:alpha val="5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3888" y="4643446"/>
            <a:ext cx="137773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55600" dist="38100" dir="13500000" sx="103000" sy="103000" algn="br" rotWithShape="0">
              <a:prstClr val="black">
                <a:alpha val="5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Работа по профилактике совершения киберхищений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38480" y="958623"/>
            <a:ext cx="7429520" cy="11218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>
              <a:buFontTx/>
              <a:buChar char="-"/>
            </a:pP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155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 сотрудников специализируются конкретно на раскрытии </a:t>
            </a:r>
            <a:r>
              <a:rPr lang="ru-RU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киберпреступлений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 и расследовании уголовных дел, по ним возбужденных;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38480" y="1887317"/>
            <a:ext cx="7429520" cy="11218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>
              <a:buFontTx/>
              <a:buChar char="-"/>
            </a:pP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профилактическими мероприятиями охвачены свыше </a:t>
            </a:r>
            <a:b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20 тысяч 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граждан, в том числе более 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8 тысяч </a:t>
            </a:r>
            <a:r>
              <a:rPr lang="ru-RU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предпенсионного</a:t>
            </a:r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 и пенсионного возраста;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38480" y="2816011"/>
            <a:ext cx="7429520" cy="11218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- налажено сотрудничество с банковским сообществом и операторами сотовой связи для купирования и блокировки источников </a:t>
            </a:r>
            <a:r>
              <a:rPr lang="ru-RU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киберопасности</a:t>
            </a:r>
            <a:endParaRPr lang="ru-RU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254000" dist="38100" dir="5400000" sx="107000" sy="107000" algn="t" rotWithShape="0">
                  <a:prstClr val="black"/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:\Презентации\2022 Мирный мошенничества\1611399127_7-p-belii-fon-s-dengami-7-sca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6838" y="0"/>
            <a:ext cx="6351163" cy="50720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000" y="2816010"/>
            <a:ext cx="5143504" cy="2137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144000" rIns="0" bIns="144000" rtlCol="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Общий материальный ущерб, причинённый жителям области с использованием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IT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-технологий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2023 году,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составил </a:t>
            </a:r>
            <a:r>
              <a:rPr lang="ru-RU" sz="2400" b="1" dirty="0">
                <a:ln w="18415" cmpd="sng">
                  <a:solidFill>
                    <a:srgbClr val="FF656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955,4 </a:t>
            </a:r>
            <a:r>
              <a:rPr lang="ru-RU" sz="2400" b="1" dirty="0" err="1">
                <a:ln w="18415" cmpd="sng">
                  <a:solidFill>
                    <a:srgbClr val="FF656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млн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Temp\IMG_2761(2)-800x6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523968" y="1285860"/>
            <a:ext cx="8356164" cy="55721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81422" y="0"/>
            <a:ext cx="6786578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36000">
                <a:schemeClr val="tx2">
                  <a:lumMod val="75000"/>
                  <a:alpha val="59000"/>
                </a:schemeClr>
              </a:gs>
              <a:gs pos="82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09984" y="2208080"/>
            <a:ext cx="6858016" cy="250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2023 году было осуществлено</a:t>
            </a:r>
            <a:r>
              <a:rPr lang="ru-RU" sz="2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58 командирований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наших сотрудников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новые субъекты Российской Федерации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сопряженные с ними регионы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целях обеспечения правопорядка,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защиты прав граждан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1488" y="254970"/>
            <a:ext cx="6286512" cy="32454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кратном размере растет число регистрируемых фактов неправомерного доступа к компьютерной информации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6565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(+в 3,6 раза; с 272 до 966)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из которых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6565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65%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направлены на получение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использование учетных записей,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содержащихся на портале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государственных услуг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1108204" y="2500330"/>
            <a:ext cx="5344987" cy="4429132"/>
            <a:chOff x="-714412" y="1589448"/>
            <a:chExt cx="6357982" cy="5268552"/>
          </a:xfrm>
          <a:effectLst>
            <a:outerShdw blurRad="660400" dist="50800" sx="105000" sy="105000" algn="ctr" rotWithShape="0">
              <a:prstClr val="black">
                <a:alpha val="81000"/>
              </a:prstClr>
            </a:outerShdw>
          </a:effectLst>
        </p:grpSpPr>
        <p:grpSp>
          <p:nvGrpSpPr>
            <p:cNvPr id="4" name="Группа 9"/>
            <p:cNvGrpSpPr/>
            <p:nvPr/>
          </p:nvGrpSpPr>
          <p:grpSpPr>
            <a:xfrm>
              <a:off x="-714412" y="1589448"/>
              <a:ext cx="6357982" cy="5268552"/>
              <a:chOff x="-714412" y="1589448"/>
              <a:chExt cx="6357982" cy="5268552"/>
            </a:xfrm>
          </p:grpSpPr>
          <p:pic>
            <p:nvPicPr>
              <p:cNvPr id="6" name="Picture 3" descr="F:\Temp\2614687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714412" y="1589448"/>
                <a:ext cx="6357982" cy="5268552"/>
              </a:xfrm>
              <a:prstGeom prst="rect">
                <a:avLst/>
              </a:prstGeom>
              <a:noFill/>
              <a:effectLst>
                <a:outerShdw blurRad="419100" dist="38100" dir="18900000" algn="bl" rotWithShape="0">
                  <a:prstClr val="black">
                    <a:alpha val="75000"/>
                  </a:prstClr>
                </a:outerShdw>
              </a:effectLst>
            </p:spPr>
          </p:pic>
          <p:sp>
            <p:nvSpPr>
              <p:cNvPr id="7" name="Овал 6"/>
              <p:cNvSpPr>
                <a:spLocks noChangeAspect="1"/>
              </p:cNvSpPr>
              <p:nvPr/>
            </p:nvSpPr>
            <p:spPr>
              <a:xfrm>
                <a:off x="1459208" y="3349942"/>
                <a:ext cx="1785950" cy="1785950"/>
              </a:xfrm>
              <a:prstGeom prst="ellipse">
                <a:avLst/>
              </a:prstGeom>
              <a:solidFill>
                <a:srgbClr val="005DA2"/>
              </a:solidFill>
              <a:ln w="60325">
                <a:noFill/>
              </a:ln>
              <a:effectLst>
                <a:innerShdw blurRad="533400">
                  <a:srgbClr val="002060"/>
                </a:innerShdw>
              </a:effectLst>
            </p:spPr>
            <p:txBody>
              <a:bodyPr wrap="none" rtlCol="0" anchor="ctr" anchorCtr="0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5" name="Picture 5" descr="C:\Users\Dorm\Desktop\образцы\Безимени-6.pn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/>
            </a:blip>
            <a:srcRect l="20370" t="11111" r="20370" b="13889"/>
            <a:stretch>
              <a:fillRect/>
            </a:stretch>
          </p:blipFill>
          <p:spPr bwMode="auto">
            <a:xfrm>
              <a:off x="1571604" y="3500438"/>
              <a:ext cx="1524011" cy="1285884"/>
            </a:xfrm>
            <a:prstGeom prst="rect">
              <a:avLst/>
            </a:prstGeom>
            <a:noFill/>
            <a:effectLst/>
          </p:spPr>
        </p:pic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1938" y="5840690"/>
            <a:ext cx="1089617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всего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8876" y="5840690"/>
            <a:ext cx="3547854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тяжких и особо тяжких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Раскрываемость преступлений</a:t>
            </a:r>
          </a:p>
        </p:txBody>
      </p:sp>
      <p:pic>
        <p:nvPicPr>
          <p:cNvPr id="5" name="Picture 2" descr="F:\Temp\41p.png"/>
          <p:cNvPicPr preferRelativeResize="0">
            <a:picLocks noChangeArrowheads="1"/>
          </p:cNvPicPr>
          <p:nvPr/>
        </p:nvPicPr>
        <p:blipFill>
          <a:blip r:embed="rId2"/>
          <a:srcRect l="26432" t="36806" r="25110" b="3766"/>
          <a:stretch>
            <a:fillRect/>
          </a:stretch>
        </p:blipFill>
        <p:spPr bwMode="auto">
          <a:xfrm>
            <a:off x="3568247" y="1814983"/>
            <a:ext cx="1584000" cy="3888000"/>
          </a:xfrm>
          <a:prstGeom prst="rect">
            <a:avLst/>
          </a:prstGeom>
          <a:noFill/>
        </p:spPr>
      </p:pic>
      <p:graphicFrame>
        <p:nvGraphicFramePr>
          <p:cNvPr id="6" name="Diagramm 12"/>
          <p:cNvGraphicFramePr/>
          <p:nvPr>
            <p:extLst>
              <p:ext uri="{D42A27DB-BD31-4B8C-83A1-F6EECF244321}">
                <p14:modId xmlns:p14="http://schemas.microsoft.com/office/powerpoint/2010/main" val="2897877243"/>
              </p:ext>
            </p:extLst>
          </p:nvPr>
        </p:nvGraphicFramePr>
        <p:xfrm>
          <a:off x="2723356" y="1785927"/>
          <a:ext cx="3229769" cy="413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95670" y="1214423"/>
            <a:ext cx="149271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51,3%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F:\Temp\41p.png"/>
          <p:cNvPicPr preferRelativeResize="0">
            <a:picLocks noChangeArrowheads="1"/>
          </p:cNvPicPr>
          <p:nvPr/>
        </p:nvPicPr>
        <p:blipFill>
          <a:blip r:embed="rId2"/>
          <a:srcRect l="26432" t="36806" r="25110" b="3766"/>
          <a:stretch>
            <a:fillRect/>
          </a:stretch>
        </p:blipFill>
        <p:spPr bwMode="auto">
          <a:xfrm>
            <a:off x="7140147" y="1827016"/>
            <a:ext cx="1584000" cy="3888000"/>
          </a:xfrm>
          <a:prstGeom prst="rect">
            <a:avLst/>
          </a:prstGeom>
          <a:noFill/>
        </p:spPr>
      </p:pic>
      <p:graphicFrame>
        <p:nvGraphicFramePr>
          <p:cNvPr id="9" name="Diagramm 12"/>
          <p:cNvGraphicFramePr/>
          <p:nvPr>
            <p:extLst>
              <p:ext uri="{D42A27DB-BD31-4B8C-83A1-F6EECF244321}">
                <p14:modId xmlns:p14="http://schemas.microsoft.com/office/powerpoint/2010/main" val="2897877243"/>
              </p:ext>
            </p:extLst>
          </p:nvPr>
        </p:nvGraphicFramePr>
        <p:xfrm>
          <a:off x="6295256" y="1797960"/>
          <a:ext cx="3229769" cy="413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167570" y="1226456"/>
            <a:ext cx="149271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44,6%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6" grpId="0">
        <p:bldAsOne/>
      </p:bldGraphic>
      <p:bldP spid="7" grpId="0"/>
      <p:bldGraphic spid="9" grpId="0">
        <p:bldAsOne/>
      </p:bldGraphic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2848115" y="588732"/>
            <a:ext cx="6495770" cy="6140644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10116" y="1726934"/>
            <a:ext cx="397079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79DCFF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убийств		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98,9%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10116" y="3485690"/>
            <a:ext cx="397079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79DCFF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грабежей		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86,7%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10117" y="2313186"/>
            <a:ext cx="3885831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79DCFF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изнасилований		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10117" y="2899438"/>
            <a:ext cx="3885831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79DCFF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разбоев		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0" y="-24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Раскрываемость преступлений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10116" y="4071942"/>
            <a:ext cx="397079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79DCFF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краж			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47,5%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28" y="2030192"/>
            <a:ext cx="7715272" cy="1398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Установлено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6,5 тысяч лиц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(-6,8%; 6745), совершивших уголовно наказуемые деяния,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80% случаев – усилиями сотрудников полиции</a:t>
            </a:r>
          </a:p>
        </p:txBody>
      </p:sp>
      <p:pic>
        <p:nvPicPr>
          <p:cNvPr id="1026" name="Picture 2" descr="F:\Temp\prov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3886203"/>
            <a:ext cx="5302815" cy="30003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\DSC_0520(2)-800x6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092" y="3786190"/>
            <a:ext cx="3621938" cy="3071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3952860" y="714356"/>
            <a:ext cx="6715140" cy="1768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2023 году открыты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два новых вида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экспертных исследований – «</a:t>
            </a:r>
            <a:r>
              <a:rPr lang="ru-RU" sz="240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Автороведческая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и «Радиотехническая» экспертизы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2860" y="2786058"/>
            <a:ext cx="6715140" cy="250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Управлению передан современный программно-аппаратный комплекс, позволяющий надежно </a:t>
            </a:r>
            <a:b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в минимальные сроки устанавливать структуру любых наркотических средств 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психотропных веществ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3167042" y="797512"/>
            <a:ext cx="6143668" cy="5807791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24001" y="1699227"/>
            <a:ext cx="6367353" cy="9679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r"/>
            <a:r>
              <a:rPr lang="ru-RU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всего выявлено преступлений,</a:t>
            </a:r>
            <a:r>
              <a:rPr lang="en-US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01600" dist="63500" dir="5400000" sx="101000" sy="101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совершённых в составе ОПГ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09721" y="2916328"/>
            <a:ext cx="6016935" cy="6293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r"/>
            <a:r>
              <a:rPr lang="ru-RU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сфере экономики</a:t>
            </a:r>
            <a:endParaRPr lang="ru-RU" sz="2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01600" dist="63500" dir="5400000" sx="101000" sy="101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организованной преступности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17377" y="1840162"/>
            <a:ext cx="1989479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128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FF4747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-24,7%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09722" y="3901758"/>
            <a:ext cx="6016935" cy="6293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r"/>
            <a:r>
              <a:rPr lang="ru-RU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сфере незаконного оборота наркотиков</a:t>
            </a:r>
            <a:endParaRPr lang="ru-RU" sz="2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01600" dist="63500" dir="5400000" sx="101000" sy="101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09722" y="4923203"/>
            <a:ext cx="6016935" cy="6293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r"/>
            <a:r>
              <a:rPr lang="ru-RU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101600" dist="63500" dir="5400000" sx="101000" sy="101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установлено участников ОПГ</a:t>
            </a:r>
            <a:endParaRPr lang="ru-RU" sz="2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101600" dist="63500" dir="5400000" sx="101000" sy="101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17377" y="2857496"/>
            <a:ext cx="1789103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63</a:t>
            </a:r>
            <a:r>
              <a:rPr lang="ru-RU" sz="24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FF4747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-43,8%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717376" y="3857628"/>
            <a:ext cx="1609566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48</a:t>
            </a:r>
            <a:r>
              <a:rPr lang="ru-RU" sz="24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00FF00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+20%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17377" y="4857760"/>
            <a:ext cx="1789103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56</a:t>
            </a:r>
            <a:r>
              <a:rPr lang="ru-RU" sz="2400" b="1" dirty="0">
                <a:ln w="11430"/>
                <a:solidFill>
                  <a:srgbClr val="79DCFF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FF4747"/>
                </a:solidFill>
                <a:effectLst>
                  <a:outerShdw blurRad="139700" dist="38100" dir="8100000" sx="101000" sy="101000" algn="tr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-46,2%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4" grpId="0"/>
      <p:bldP spid="18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3968" y="0"/>
            <a:ext cx="9144032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Приоритетные национальные проекты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10116" y="1714488"/>
            <a:ext cx="5857884" cy="24452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По результатам оперативно-служебной деятельности выявлено </a:t>
            </a:r>
            <a:r>
              <a:rPr lang="ru-RU" sz="20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 преступных факта, совершенных при реализации нацпроектов </a:t>
            </a:r>
            <a:r>
              <a:rPr lang="ru-RU" sz="20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«Безопасные качественные автомобильные дороги»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0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«Жилье и городская среда»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5BD4FF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0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«Демография»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5BD4FF"/>
              </a:solidFill>
              <a:effectLst>
                <a:outerShdw blurRad="76200" dist="38100" dir="5400000" sx="102000" sy="102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2238348" y="3571877"/>
            <a:ext cx="2499162" cy="2478899"/>
            <a:chOff x="500034" y="4280296"/>
            <a:chExt cx="2143140" cy="2050271"/>
          </a:xfrm>
        </p:grpSpPr>
        <p:pic>
          <p:nvPicPr>
            <p:cNvPr id="5" name="Picture 2" descr="F:\Temp\2009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34" y="4280296"/>
              <a:ext cx="2143140" cy="2050271"/>
            </a:xfrm>
            <a:prstGeom prst="rect">
              <a:avLst/>
            </a:prstGeom>
            <a:noFill/>
          </p:spPr>
        </p:pic>
        <p:pic>
          <p:nvPicPr>
            <p:cNvPr id="6" name="Picture 2" descr="F:\Temp\2009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34" y="4280296"/>
              <a:ext cx="2143140" cy="2050271"/>
            </a:xfrm>
            <a:prstGeom prst="rect">
              <a:avLst/>
            </a:prstGeom>
            <a:noFill/>
            <a:effectLst>
              <a:outerShdw blurRad="355600" sx="115000" sy="115000" algn="ctr" rotWithShape="0">
                <a:prstClr val="black">
                  <a:alpha val="70000"/>
                </a:prstClr>
              </a:outerShdw>
            </a:effectLst>
          </p:spPr>
        </p:pic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3167042" y="797512"/>
            <a:ext cx="6143668" cy="5807791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экономической преступности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95604" y="1932495"/>
            <a:ext cx="4572000" cy="844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преступлений коррупционной направленности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5604" y="1503867"/>
            <a:ext cx="1902916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129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+37,2%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5604" y="3135929"/>
            <a:ext cx="4572000" cy="5678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фактов коммерческого подкупа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5605" y="2713562"/>
            <a:ext cx="2151703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39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+в 2,3 раза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95604" y="4143381"/>
            <a:ext cx="5786478" cy="5678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фактов взяточничества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95605" y="3714752"/>
            <a:ext cx="2151703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56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+в 4,3 раза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3167042" y="785795"/>
            <a:ext cx="6143668" cy="5807791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экономической преступности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95604" y="1932495"/>
            <a:ext cx="4572000" cy="844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преступлений  в оборонно-промышленном комплексе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5604" y="1503867"/>
            <a:ext cx="1638420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16 </a:t>
            </a:r>
            <a:r>
              <a:rPr lang="ru-RU" sz="2000" dirty="0">
                <a:ln w="6350" cmpd="sng">
                  <a:solidFill>
                    <a:srgbClr val="FF656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-52,9%</a:t>
            </a:r>
            <a:endParaRPr lang="ru-RU" sz="2000" dirty="0">
              <a:ln w="6350" cmpd="sng">
                <a:solidFill>
                  <a:srgbClr val="FF6565"/>
                </a:solidFill>
                <a:prstDash val="solid"/>
              </a:ln>
              <a:solidFill>
                <a:srgbClr val="FF00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5604" y="3135928"/>
            <a:ext cx="4572000" cy="844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преступлений в сфере налогообложения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5604" y="2713562"/>
            <a:ext cx="1638420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12 </a:t>
            </a:r>
            <a:r>
              <a:rPr lang="ru-RU" sz="2000" dirty="0">
                <a:ln w="6350" cmpd="sng">
                  <a:solidFill>
                    <a:srgbClr val="FF656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-36,8%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95604" y="4361387"/>
            <a:ext cx="5786478" cy="8448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преступлений в </a:t>
            </a:r>
          </a:p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лесопромышленном комплексе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95604" y="3786190"/>
            <a:ext cx="1638420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36 </a:t>
            </a:r>
            <a:r>
              <a:rPr lang="ru-RU" sz="2000" dirty="0">
                <a:ln w="6350" cmpd="sng">
                  <a:solidFill>
                    <a:srgbClr val="FF656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-32,1%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95604" y="5072074"/>
            <a:ext cx="1346674" cy="721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2800" dirty="0">
                <a:ln w="12700" cmpd="sng">
                  <a:noFill/>
                  <a:prstDash val="solid"/>
                </a:ln>
                <a:solidFill>
                  <a:srgbClr val="FFAA2D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99,2%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5604" y="5429265"/>
            <a:ext cx="5786478" cy="11218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обеспечено возмещение материального ущерба, причиненного преступлениями экономической направленности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незаконному обороту наркотиков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24496" y="1142985"/>
            <a:ext cx="1237670" cy="7832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1001</a:t>
            </a:r>
            <a:endParaRPr lang="ru-RU" sz="32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69905" y="2071679"/>
            <a:ext cx="1010043" cy="7832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771</a:t>
            </a:r>
            <a:endParaRPr lang="ru-RU" sz="32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90925" y="2928934"/>
            <a:ext cx="1368000" cy="2571768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 w="28575">
            <a:noFill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58106" y="2000240"/>
            <a:ext cx="1368000" cy="350046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 w="28575">
            <a:noFill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52993" y="5534570"/>
            <a:ext cx="2161517" cy="90636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всего выявлено</a:t>
            </a:r>
          </a:p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преступлений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FFFF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24760" y="5534570"/>
            <a:ext cx="2500330" cy="90636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связаны </a:t>
            </a:r>
          </a:p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со сбытом 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FFFF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31830" y="2285992"/>
            <a:ext cx="1230173" cy="72170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</a:bodyPr>
          <a:lstStyle/>
          <a:p>
            <a:pPr algn="ctr"/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-7,6%</a:t>
            </a:r>
            <a:endParaRPr lang="ru-RU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64837" y="3071810"/>
            <a:ext cx="930411" cy="72170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</a:bodyPr>
          <a:lstStyle/>
          <a:p>
            <a:pPr algn="ctr"/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-7%</a:t>
            </a:r>
            <a:endParaRPr lang="ru-RU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23903" y="2428868"/>
            <a:ext cx="5116881" cy="3429024"/>
            <a:chOff x="-1209716" y="2505068"/>
            <a:chExt cx="5116881" cy="3429024"/>
          </a:xfrm>
        </p:grpSpPr>
        <p:pic>
          <p:nvPicPr>
            <p:cNvPr id="2050" name="Picture 2" descr="F:\Temp\5CNVfDvjXh-800x60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09716" y="2505068"/>
              <a:ext cx="5116881" cy="342902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14" name="Picture 2" descr="F:\Temp\5CNVfDvjXh-800x60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09716" y="2505068"/>
              <a:ext cx="5116881" cy="3429024"/>
            </a:xfrm>
            <a:prstGeom prst="rect">
              <a:avLst/>
            </a:prstGeom>
            <a:noFill/>
            <a:ln>
              <a:noFill/>
            </a:ln>
            <a:effectLst>
              <a:outerShdw blurRad="342900" dist="38100" dir="13500000" sy="23000" kx="1200000" algn="br" rotWithShape="0">
                <a:prstClr val="black">
                  <a:alpha val="49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Temp\Безимени-1.png"/>
          <p:cNvPicPr>
            <a:picLocks noChangeAspect="1" noChangeArrowheads="1"/>
          </p:cNvPicPr>
          <p:nvPr/>
        </p:nvPicPr>
        <p:blipFill>
          <a:blip r:embed="rId2"/>
          <a:srcRect l="7042"/>
          <a:stretch>
            <a:fillRect/>
          </a:stretch>
        </p:blipFill>
        <p:spPr bwMode="auto">
          <a:xfrm>
            <a:off x="1523968" y="2500307"/>
            <a:ext cx="5992367" cy="43576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38546" y="0"/>
            <a:ext cx="692945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67172" y="1135097"/>
            <a:ext cx="7000828" cy="2137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Управлением и территориальными ОВД проведено 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897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учений, тренировок и занятий для подготовки личного состава к действиям при возникновении чрезвычайных обстоятельств (чрезвычайных ситуаций)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67108" y="3643314"/>
            <a:ext cx="7000892" cy="250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Принято участие в 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39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учебных мероприятиях, организованных органами исполнительной власти, в том числе в </a:t>
            </a:r>
            <a:r>
              <a:rPr lang="ru-RU" sz="2400" b="1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антитеррористических учениях под руководством Оперативного штаба Архангельской области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Фотографии\кучка\obl3.p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2238348" y="1142984"/>
            <a:ext cx="5636128" cy="532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незаконному обороту наркотиков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339320" y="2357430"/>
            <a:ext cx="6828778" cy="1397920"/>
            <a:chOff x="2815320" y="2357430"/>
            <a:chExt cx="6828778" cy="139792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143272" y="2357430"/>
              <a:ext cx="6500826" cy="139792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228600" dir="2700000" algn="ctr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180000" tIns="108000" rIns="324000" bIns="108000" anchor="ctr" anchorCtr="0">
              <a:spAutoFit/>
            </a:bodyPr>
            <a:lstStyle/>
            <a:p>
              <a:pPr fontAlgn="base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В </a:t>
              </a:r>
              <a:r>
                <a:rPr lang="ru-RU" sz="2000" dirty="0" err="1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Роскомнадзор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направлено </a:t>
              </a:r>
              <a:r>
                <a:rPr lang="ru-RU" sz="2000" b="1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205 обращений </a:t>
              </a:r>
            </a:p>
            <a:p>
              <a:pPr fontAlgn="base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о блокировке сайтов и отдельных страниц, содержащих информацию о распространении наркотиков</a:t>
              </a:r>
              <a:endPara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Группа 42"/>
            <p:cNvGrpSpPr>
              <a:grpSpLocks noChangeAspect="1"/>
            </p:cNvGrpSpPr>
            <p:nvPr/>
          </p:nvGrpSpPr>
          <p:grpSpPr>
            <a:xfrm>
              <a:off x="2815320" y="2528559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18" name="Прямоугольник 17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4339320" y="3800969"/>
            <a:ext cx="6828778" cy="1102967"/>
            <a:chOff x="2815320" y="3800968"/>
            <a:chExt cx="6828778" cy="110296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143272" y="3800968"/>
              <a:ext cx="6500826" cy="1102967"/>
            </a:xfrm>
            <a:prstGeom prst="rect">
              <a:avLst/>
            </a:prstGeom>
            <a:noFill/>
            <a:ln>
              <a:noFill/>
            </a:ln>
            <a:effectLst>
              <a:outerShdw blurRad="254000" dist="228600" dir="2700000" algn="ctr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180000" tIns="108000" rIns="324000" bIns="108000" anchor="ctr" anchorCtr="0">
              <a:spAutoFit/>
            </a:bodyPr>
            <a:lstStyle/>
            <a:p>
              <a:pPr fontAlgn="base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Пресечено </a:t>
              </a:r>
              <a:r>
                <a:rPr lang="ru-RU" sz="2000" b="1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более одной тысячи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административных правонарушений в сфере оборота наркотических средств</a:t>
              </a:r>
              <a:endPara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9" name="Группа 42"/>
            <p:cNvGrpSpPr>
              <a:grpSpLocks noChangeAspect="1"/>
            </p:cNvGrpSpPr>
            <p:nvPr/>
          </p:nvGrpSpPr>
          <p:grpSpPr>
            <a:xfrm>
              <a:off x="2815320" y="3972097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30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32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31" name="Прямоугольник 30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4339320" y="4943976"/>
            <a:ext cx="6828778" cy="525886"/>
            <a:chOff x="2815320" y="4943976"/>
            <a:chExt cx="6828778" cy="52588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143272" y="4943976"/>
              <a:ext cx="6500826" cy="525886"/>
            </a:xfrm>
            <a:prstGeom prst="rect">
              <a:avLst/>
            </a:prstGeom>
            <a:noFill/>
            <a:ln>
              <a:noFill/>
            </a:ln>
            <a:effectLst>
              <a:outerShdw blurRad="254000" dist="228600" dir="2700000" algn="ctr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180000" tIns="108000" rIns="324000" bIns="108000" anchor="ctr" anchorCtr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Прекращена деятельность </a:t>
              </a:r>
              <a:r>
                <a:rPr lang="ru-RU" sz="2000" b="1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5 </a:t>
              </a:r>
              <a:r>
                <a:rPr lang="ru-RU" sz="2000" b="1" dirty="0" err="1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наркопритонов</a:t>
              </a:r>
              <a:endParaRPr lang="ru-RU" sz="2000" b="1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" name="Группа 42"/>
            <p:cNvGrpSpPr>
              <a:grpSpLocks noChangeAspect="1"/>
            </p:cNvGrpSpPr>
            <p:nvPr/>
          </p:nvGrpSpPr>
          <p:grpSpPr>
            <a:xfrm>
              <a:off x="2815320" y="5115105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36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38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37" name="Прямоугольник 36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1760828" y="1000108"/>
            <a:ext cx="6121122" cy="5786478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4339320" y="1736816"/>
            <a:ext cx="6328680" cy="1214142"/>
            <a:chOff x="2815320" y="1736816"/>
            <a:chExt cx="6328680" cy="1214142"/>
          </a:xfrm>
        </p:grpSpPr>
        <p:grpSp>
          <p:nvGrpSpPr>
            <p:cNvPr id="9" name="Группа 42"/>
            <p:cNvGrpSpPr>
              <a:grpSpLocks noChangeAspect="1"/>
            </p:cNvGrpSpPr>
            <p:nvPr/>
          </p:nvGrpSpPr>
          <p:grpSpPr>
            <a:xfrm>
              <a:off x="2815320" y="1947776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12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3214678" y="1736816"/>
              <a:ext cx="5929322" cy="121414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288000" tIns="144000" rIns="144000" bIns="144000" rtlCol="0" anchor="ctr" anchorCtr="0">
              <a:spAutoFit/>
            </a:bodyPr>
            <a:lstStyle/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Выявлено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47 (+20,5%)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преступлений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в сфере незаконного оборота алкогольной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и спиртосодержащей продукции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39320" y="3000676"/>
            <a:ext cx="6328680" cy="1829695"/>
            <a:chOff x="2815320" y="3000675"/>
            <a:chExt cx="6328680" cy="1829695"/>
          </a:xfrm>
        </p:grpSpPr>
        <p:grpSp>
          <p:nvGrpSpPr>
            <p:cNvPr id="14" name="Группа 42"/>
            <p:cNvGrpSpPr>
              <a:grpSpLocks noChangeAspect="1"/>
            </p:cNvGrpSpPr>
            <p:nvPr/>
          </p:nvGrpSpPr>
          <p:grpSpPr>
            <a:xfrm>
              <a:off x="2815320" y="3214686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15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17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18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3214678" y="3000675"/>
              <a:ext cx="5929322" cy="182969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288000" tIns="144000" rIns="144000" bIns="144000" rtlCol="0" anchor="ctr" anchorCtr="0">
              <a:spAutoFit/>
            </a:bodyPr>
            <a:lstStyle/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Пресечено порядка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700 (+54,8%)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административных правонарушений,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в том числе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196 (+56,8%)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–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за незаконную розничную продажу алкогольной продукции физическими лицами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339320" y="4880088"/>
            <a:ext cx="6328680" cy="1214142"/>
            <a:chOff x="2815320" y="4880088"/>
            <a:chExt cx="6328680" cy="1214142"/>
          </a:xfrm>
        </p:grpSpPr>
        <p:grpSp>
          <p:nvGrpSpPr>
            <p:cNvPr id="19" name="Группа 42"/>
            <p:cNvGrpSpPr>
              <a:grpSpLocks noChangeAspect="1"/>
            </p:cNvGrpSpPr>
            <p:nvPr/>
          </p:nvGrpSpPr>
          <p:grpSpPr>
            <a:xfrm>
              <a:off x="2815320" y="5105826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22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21" name="Прямоугольник 20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3214678" y="4880088"/>
              <a:ext cx="5929322" cy="121414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288000" tIns="144000" rIns="144000" bIns="144000" rtlCol="0" anchor="ctr" anchorCtr="0">
              <a:spAutoFit/>
            </a:bodyPr>
            <a:lstStyle/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Из незаконного оборота изъято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более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15 тысяч литров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алкогольной </a:t>
              </a:r>
            </a:p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и спиртосодержащей продукции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4000" y="0"/>
            <a:ext cx="9144000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незаконному обороту алкогольной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спиртосодержащей продукции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1760828" y="1000108"/>
            <a:ext cx="6121122" cy="5786478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4339320" y="2237187"/>
            <a:ext cx="6328680" cy="1521919"/>
            <a:chOff x="2815320" y="2237186"/>
            <a:chExt cx="6328680" cy="1521919"/>
          </a:xfrm>
        </p:grpSpPr>
        <p:grpSp>
          <p:nvGrpSpPr>
            <p:cNvPr id="2" name="Группа 42"/>
            <p:cNvGrpSpPr>
              <a:grpSpLocks noChangeAspect="1"/>
            </p:cNvGrpSpPr>
            <p:nvPr/>
          </p:nvGrpSpPr>
          <p:grpSpPr>
            <a:xfrm>
              <a:off x="2815320" y="2448146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3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12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3214678" y="2237186"/>
              <a:ext cx="5929322" cy="1521919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288000" tIns="144000" rIns="144000" bIns="144000" rtlCol="0" anchor="ctr" anchorCtr="0">
              <a:spAutoFit/>
            </a:bodyPr>
            <a:lstStyle/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За продажу алкогольной продукции на вынос с объектов общественного питания составлен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91 (+12,3%; 2022 г. – 81)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протокол об административных правонарушениях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339320" y="4000808"/>
            <a:ext cx="6328680" cy="1214142"/>
            <a:chOff x="2815320" y="4000808"/>
            <a:chExt cx="6328680" cy="1214142"/>
          </a:xfrm>
        </p:grpSpPr>
        <p:grpSp>
          <p:nvGrpSpPr>
            <p:cNvPr id="9" name="Группа 42"/>
            <p:cNvGrpSpPr>
              <a:grpSpLocks noChangeAspect="1"/>
            </p:cNvGrpSpPr>
            <p:nvPr/>
          </p:nvGrpSpPr>
          <p:grpSpPr>
            <a:xfrm>
              <a:off x="2815320" y="4214819"/>
              <a:ext cx="276805" cy="283190"/>
              <a:chOff x="4985992" y="2857497"/>
              <a:chExt cx="1757712" cy="1798257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5143504" y="2857497"/>
                <a:ext cx="1600200" cy="1600200"/>
                <a:chOff x="2016" y="1920"/>
                <a:chExt cx="1680" cy="1680"/>
              </a:xfrm>
            </p:grpSpPr>
            <p:sp>
              <p:nvSpPr>
                <p:cNvPr id="17" name="Oval 1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7E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 wrap="none" anchor="ctr"/>
                <a:lstStyle/>
                <a:p>
                  <a:endParaRPr lang="ru-RU" sz="1200" dirty="0"/>
                </a:p>
              </p:txBody>
            </p:sp>
            <p:sp>
              <p:nvSpPr>
                <p:cNvPr id="18" name="Freeform 1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rgbClr val="FF33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</p:spPr>
              <p:txBody>
                <a:bodyPr/>
                <a:lstStyle/>
                <a:p>
                  <a:endParaRPr lang="ru-RU" sz="1200" dirty="0"/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4985992" y="2896810"/>
                <a:ext cx="1173042" cy="17589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wrap="none" anchor="ctr" anchorCtr="0">
                <a:spAutoFit/>
              </a:bodyPr>
              <a:lstStyle/>
              <a:p>
                <a:pPr algn="ctr"/>
                <a:endParaRPr lang="ru-RU" sz="1200" dirty="0">
                  <a:ln w="1270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3214678" y="4000808"/>
              <a:ext cx="5929322" cy="121414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288000" tIns="144000" rIns="144000" bIns="144000" rtlCol="0" anchor="ctr" anchorCtr="0">
              <a:spAutoFit/>
            </a:bodyPr>
            <a:lstStyle/>
            <a:p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По результатам рассмотрения наложено административных штрафов на общую сумму </a:t>
              </a:r>
              <a:r>
                <a:rPr lang="ru-RU" sz="2000" dirty="0">
                  <a:ln w="18415" cmpd="sng">
                    <a:noFill/>
                    <a:prstDash val="solid"/>
                  </a:ln>
                  <a:solidFill>
                    <a:srgbClr val="00FF00"/>
                  </a:solidFill>
                  <a:effectLst>
                    <a:outerShdw blurRad="50800" dist="63500" dir="5400000" sx="101000" sy="101000" algn="t" rotWithShape="0">
                      <a:prstClr val="black">
                        <a:alpha val="7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1 576 800 рублей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4000" y="0"/>
            <a:ext cx="9144000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Противодействие незаконному обороту алкогольной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спиртосодержащей продукции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0"/>
            <a:ext cx="9144000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Зарегистрировано преступлений,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совершённых в состоянии алкогольного опьянения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7387" y="1298909"/>
            <a:ext cx="1237670" cy="7832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2546</a:t>
            </a:r>
            <a:endParaRPr lang="ru-RU" sz="32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1819" y="4167969"/>
            <a:ext cx="1010043" cy="7832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264</a:t>
            </a:r>
            <a:endParaRPr lang="ru-RU" sz="32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5041" y="4951223"/>
            <a:ext cx="1368000" cy="63140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 w="28575">
            <a:noFill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2222" y="2082163"/>
            <a:ext cx="1368000" cy="3500462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</a:gradFill>
          <a:ln w="28575">
            <a:noFill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81489" y="5616494"/>
            <a:ext cx="925089" cy="59858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всего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FFFF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0314" y="5616494"/>
            <a:ext cx="2500330" cy="59858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 быту</a:t>
            </a:r>
            <a:endParaRPr lang="ru-RU" sz="2000" dirty="0">
              <a:ln w="12700" cmpd="sng">
                <a:noFill/>
                <a:prstDash val="solid"/>
              </a:ln>
              <a:solidFill>
                <a:srgbClr val="FFFFFF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24298" y="2428868"/>
            <a:ext cx="1716300" cy="72169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-13,3%</a:t>
            </a:r>
            <a:endParaRPr lang="ru-RU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0380" y="4857760"/>
            <a:ext cx="1430548" cy="72170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44000" tIns="144000" rIns="144000" bIns="144000" rtlCol="0" anchor="ctr" anchorCtr="0">
            <a:spAutoFit/>
          </a:bodyPr>
          <a:lstStyle/>
          <a:p>
            <a:pPr algn="ctr"/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-17,8%</a:t>
            </a:r>
            <a:endParaRPr lang="ru-RU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2848115" y="428604"/>
            <a:ext cx="6495770" cy="6140644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3" name="Группа 7"/>
          <p:cNvGrpSpPr>
            <a:grpSpLocks noChangeAspect="1"/>
          </p:cNvGrpSpPr>
          <p:nvPr/>
        </p:nvGrpSpPr>
        <p:grpSpPr>
          <a:xfrm>
            <a:off x="7902494" y="1502294"/>
            <a:ext cx="1691848" cy="1691848"/>
            <a:chOff x="3852000" y="2709000"/>
            <a:chExt cx="1440000" cy="1440000"/>
          </a:xfrm>
        </p:grpSpPr>
        <p:sp>
          <p:nvSpPr>
            <p:cNvPr id="4" name="Овал 3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ellipse">
              <a:avLst/>
            </a:prstGeom>
            <a:solidFill>
              <a:schemeClr val="tx1"/>
            </a:solidFill>
            <a:effectLst>
              <a:glow rad="228600">
                <a:schemeClr val="tx1">
                  <a:alpha val="40000"/>
                </a:schemeClr>
              </a:glow>
            </a:effectLst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5" name="Овал 4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ellipse">
              <a:avLst/>
            </a:prstGeom>
            <a:gradFill>
              <a:gsLst>
                <a:gs pos="37000">
                  <a:srgbClr val="002060"/>
                </a:gs>
                <a:gs pos="100000">
                  <a:srgbClr val="003399"/>
                </a:gs>
                <a:gs pos="100000">
                  <a:srgbClr val="003399"/>
                </a:gs>
              </a:gsLst>
              <a:lin ang="5400000" scaled="0"/>
            </a:gra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6" name="Кольцо 5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donut">
              <a:avLst>
                <a:gd name="adj" fmla="val 5487"/>
              </a:avLst>
            </a:prstGeom>
            <a:solidFill>
              <a:srgbClr val="002060"/>
            </a:soli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7" name="Арка 6"/>
            <p:cNvSpPr>
              <a:spLocks noChangeAspect="1"/>
            </p:cNvSpPr>
            <p:nvPr/>
          </p:nvSpPr>
          <p:spPr>
            <a:xfrm>
              <a:off x="3852000" y="2709000"/>
              <a:ext cx="1440000" cy="1440000"/>
            </a:xfrm>
            <a:prstGeom prst="blockArc">
              <a:avLst>
                <a:gd name="adj1" fmla="val 16766005"/>
                <a:gd name="adj2" fmla="val 16750018"/>
                <a:gd name="adj3" fmla="val 14024"/>
              </a:avLst>
            </a:prstGeom>
            <a:solidFill>
              <a:srgbClr val="00B0F0"/>
            </a:soli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381848" y="1988701"/>
            <a:ext cx="803672" cy="7190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>
            <a:spAutoFit/>
          </a:bodyPr>
          <a:lstStyle/>
          <a:p>
            <a:pPr algn="ctr"/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304</a:t>
            </a:r>
            <a:endParaRPr lang="en-US" sz="24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-18,1%</a:t>
            </a:r>
            <a:endParaRPr lang="ru-RU" sz="16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7828936" y="1428736"/>
            <a:ext cx="1838964" cy="1838964"/>
          </a:xfrm>
          <a:prstGeom prst="ellipse">
            <a:avLst/>
          </a:prstGeom>
          <a:noFill/>
          <a:ln w="762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82000"/>
                  </a:schemeClr>
                </a:gs>
              </a:gsLst>
              <a:lin ang="5400000" scaled="0"/>
            </a:gradFill>
          </a:ln>
          <a:effectLst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2110" y="1928802"/>
            <a:ext cx="5680296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pPr algn="r"/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зарегистрировано преступлений, </a:t>
            </a:r>
          </a:p>
          <a:p>
            <a:pPr algn="r"/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совершённых несовершеннолетними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01355" y="4184642"/>
            <a:ext cx="4411039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80000" tIns="144000" rIns="144000" bIns="144000" rtlCol="0" anchor="ctr" anchorCtr="0">
            <a:spAutoFit/>
          </a:bodyPr>
          <a:lstStyle/>
          <a:p>
            <a:pPr algn="r"/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число несовершеннолетних,</a:t>
            </a:r>
          </a:p>
          <a:p>
            <a:pPr algn="r"/>
            <a:r>
              <a:rPr lang="ru-RU" sz="2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254000" dist="38100" dir="5400000" sx="107000" sy="107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совершивших преступления</a:t>
            </a:r>
          </a:p>
        </p:txBody>
      </p:sp>
      <p:grpSp>
        <p:nvGrpSpPr>
          <p:cNvPr id="12" name="Группа 45"/>
          <p:cNvGrpSpPr/>
          <p:nvPr/>
        </p:nvGrpSpPr>
        <p:grpSpPr>
          <a:xfrm>
            <a:off x="7902495" y="3878173"/>
            <a:ext cx="1691849" cy="1691849"/>
            <a:chOff x="5502814" y="3670875"/>
            <a:chExt cx="1691849" cy="1691849"/>
          </a:xfrm>
        </p:grpSpPr>
        <p:sp>
          <p:nvSpPr>
            <p:cNvPr id="13" name="Овал 12"/>
            <p:cNvSpPr>
              <a:spLocks noChangeAspect="1"/>
            </p:cNvSpPr>
            <p:nvPr/>
          </p:nvSpPr>
          <p:spPr>
            <a:xfrm>
              <a:off x="5502814" y="3670875"/>
              <a:ext cx="1691849" cy="1691849"/>
            </a:xfrm>
            <a:prstGeom prst="ellipse">
              <a:avLst/>
            </a:prstGeom>
            <a:solidFill>
              <a:schemeClr val="tx1"/>
            </a:solidFill>
            <a:effectLst>
              <a:glow rad="228600">
                <a:schemeClr val="tx1">
                  <a:alpha val="40000"/>
                </a:schemeClr>
              </a:glow>
            </a:effectLst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>
              <a:spLocks noChangeAspect="1"/>
            </p:cNvSpPr>
            <p:nvPr/>
          </p:nvSpPr>
          <p:spPr>
            <a:xfrm>
              <a:off x="5502814" y="3670875"/>
              <a:ext cx="1691849" cy="1691849"/>
            </a:xfrm>
            <a:prstGeom prst="ellipse">
              <a:avLst/>
            </a:prstGeom>
            <a:gradFill>
              <a:gsLst>
                <a:gs pos="37000">
                  <a:srgbClr val="002060"/>
                </a:gs>
                <a:gs pos="100000">
                  <a:srgbClr val="003399"/>
                </a:gs>
                <a:gs pos="100000">
                  <a:srgbClr val="003399"/>
                </a:gs>
              </a:gsLst>
              <a:lin ang="5400000" scaled="0"/>
            </a:gra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5" name="Кольцо 14"/>
            <p:cNvSpPr>
              <a:spLocks noChangeAspect="1"/>
            </p:cNvSpPr>
            <p:nvPr/>
          </p:nvSpPr>
          <p:spPr>
            <a:xfrm>
              <a:off x="5502814" y="3670875"/>
              <a:ext cx="1691849" cy="1691849"/>
            </a:xfrm>
            <a:prstGeom prst="donut">
              <a:avLst>
                <a:gd name="adj" fmla="val 5487"/>
              </a:avLst>
            </a:prstGeom>
            <a:solidFill>
              <a:srgbClr val="002060"/>
            </a:soli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6" name="Арка 15"/>
            <p:cNvSpPr>
              <a:spLocks noChangeAspect="1"/>
            </p:cNvSpPr>
            <p:nvPr/>
          </p:nvSpPr>
          <p:spPr>
            <a:xfrm rot="21126041">
              <a:off x="5502814" y="3670875"/>
              <a:ext cx="1691848" cy="1691848"/>
            </a:xfrm>
            <a:prstGeom prst="blockArc">
              <a:avLst>
                <a:gd name="adj1" fmla="val 16766005"/>
                <a:gd name="adj2" fmla="val 16750018"/>
                <a:gd name="adj3" fmla="val 14024"/>
              </a:avLst>
            </a:prstGeom>
            <a:solidFill>
              <a:srgbClr val="00B0F0"/>
            </a:solidFill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8413908" y="4364579"/>
            <a:ext cx="675432" cy="7190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>
            <a:spAutoFit/>
          </a:bodyPr>
          <a:lstStyle/>
          <a:p>
            <a:pPr algn="ctr"/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280</a:t>
            </a:r>
            <a:endParaRPr lang="en-US" sz="24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1000" sy="101000" algn="t" rotWithShape="0">
                    <a:schemeClr val="tx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-8,2%</a:t>
            </a:r>
            <a:endParaRPr lang="ru-RU" sz="1600" b="1" dirty="0">
              <a:ln w="12700" cmpd="sng">
                <a:noFill/>
                <a:prstDash val="solid"/>
              </a:ln>
              <a:solidFill>
                <a:srgbClr val="00FF00"/>
              </a:solidFill>
              <a:effectLst>
                <a:outerShdw blurRad="76200" dist="38100" dir="5400000" sx="101000" sy="101000" algn="t" rotWithShape="0">
                  <a:schemeClr val="tx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7828936" y="3804614"/>
            <a:ext cx="1838964" cy="1838964"/>
          </a:xfrm>
          <a:prstGeom prst="ellipse">
            <a:avLst/>
          </a:prstGeom>
          <a:noFill/>
          <a:ln w="762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82000"/>
                  </a:schemeClr>
                </a:gs>
              </a:gsLst>
              <a:lin ang="5400000" scaled="0"/>
            </a:gradFill>
          </a:ln>
          <a:effectLst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Преступность несовершеннолетних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/>
      <p:bldP spid="11" grpId="0"/>
      <p:bldP spid="17" grpId="0"/>
      <p:bldP spid="18" grpId="0" animBg="1"/>
      <p:bldP spid="1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Temp\img-1015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515059" y="3000374"/>
            <a:ext cx="2762044" cy="1857387"/>
          </a:xfrm>
          <a:prstGeom prst="rect">
            <a:avLst/>
          </a:prstGeom>
          <a:noFill/>
          <a:effectLst>
            <a:outerShdw blurRad="254000" dist="38100" dir="5400000" sx="106000" sy="106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Безопасность дорожного движения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85620" y="2857496"/>
            <a:ext cx="4161074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зарегистрировано ДТП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9024" y="2857496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67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(+3,9%)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85851" y="3643314"/>
            <a:ext cx="4162037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травмировано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29024" y="3643314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966 (+1,2%)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95736" y="4429132"/>
            <a:ext cx="4161074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погибло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39140" y="4429132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81 (-3,6%)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F:\Temp\яма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578" y="3143248"/>
            <a:ext cx="3256224" cy="21712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Безопасность дорожного движения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85620" y="2571744"/>
            <a:ext cx="4161074" cy="114300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ДТП по причине неудовлетворительного состояния дорог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9024" y="2571744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181 (-19,9%)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85851" y="3996008"/>
            <a:ext cx="4162037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травмировано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29024" y="3996008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231 (-22%)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95736" y="4781826"/>
            <a:ext cx="4161074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погибло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39140" y="4781826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19 (+11,8%)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Temp\00п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328" y="2928934"/>
            <a:ext cx="3652723" cy="24288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660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Безопасность дорожного движения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85620" y="2571744"/>
            <a:ext cx="4161074" cy="114300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ДТП, связанные с наездами на граждан на пешеходных переходах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29024" y="2571744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91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(-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4,2%)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85851" y="3996008"/>
            <a:ext cx="4162037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травмировано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29024" y="3996008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94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95736" y="4781826"/>
            <a:ext cx="4161074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1000">
                <a:schemeClr val="accent1">
                  <a:lumMod val="5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8000" rIns="0" rtlCol="0" anchor="ctr">
            <a:no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погибло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39140" y="4781826"/>
            <a:ext cx="1928826" cy="57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40000"/>
              </a:gs>
              <a:gs pos="71000">
                <a:srgbClr val="C40000"/>
              </a:gs>
              <a:gs pos="100000">
                <a:srgbClr val="FF4747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rIns="0" rtlCol="0" anchor="ctr"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524000" y="3286127"/>
            <a:ext cx="9144000" cy="461665"/>
          </a:xfrm>
          <a:prstGeom prst="rect">
            <a:avLst/>
          </a:prstGeom>
          <a:ln>
            <a:noFill/>
          </a:ln>
          <a:effectLst>
            <a:outerShdw blurRad="215900" dist="250190" dir="8460000" algn="ctr">
              <a:srgbClr val="000000">
                <a:alpha val="59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 descr="F:\Фотографии\орел без фон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6569" y="357169"/>
            <a:ext cx="1298873" cy="761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10294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 anchorCtr="0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Обеспечение общественного порядка 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1000" sy="101000" algn="t" rotWithShape="0">
                    <a:prstClr val="black">
                      <a:alpha val="6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 общественной безопасности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95802" y="1142985"/>
            <a:ext cx="6072230" cy="36763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2023 году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поддержан правопорядок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период подготовки и проведения Единого дня голосования, памятных и иных значимых мероприятий, в том числе с участием лиц, подлежащих государственной охране</a:t>
            </a:r>
          </a:p>
          <a:p>
            <a:endParaRPr lang="ru-RU" sz="2000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2000" sy="102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Чрезвычайных происшествий не допущено.</a:t>
            </a:r>
          </a:p>
          <a:p>
            <a:endParaRPr lang="ru-RU" sz="2000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76200" dist="38100" dir="5400000" sx="102000" sy="102000" algn="t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Протестная активность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, направленная на дестабилизацию оперативной обстановки в регионе,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существенно снижена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.  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881159" y="3286125"/>
            <a:ext cx="2821801" cy="2896871"/>
            <a:chOff x="821505" y="3214686"/>
            <a:chExt cx="3071834" cy="3039747"/>
          </a:xfrm>
        </p:grpSpPr>
        <p:pic>
          <p:nvPicPr>
            <p:cNvPr id="3074" name="Picture 2" descr="F:\Temp\61fbfa83d17fddcd44fb96145337868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05" y="3214686"/>
              <a:ext cx="3071834" cy="3039747"/>
            </a:xfrm>
            <a:prstGeom prst="rect">
              <a:avLst/>
            </a:prstGeom>
            <a:noFill/>
            <a:effectLst>
              <a:outerShdw blurRad="165100" dist="165100" dir="13500000" sy="23000" kx="1200000" algn="br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7" name="Picture 2" descr="F:\Temp\61fbfa83d17fddcd44fb96145337868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1505" y="3214686"/>
              <a:ext cx="3071834" cy="303974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:\J\Фотографии\кучка\Безимени-1(1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3323" y="3896618"/>
            <a:ext cx="3073399" cy="29613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2166910" y="1928802"/>
            <a:ext cx="7786742" cy="2137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Народными дружинниками принято участие </a:t>
            </a:r>
            <a:b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 пресечении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382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административных правонарушений, проведении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более одной тысячи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бесед профилактического характера, проверке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свыше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четырехсот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подучётных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лиц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10050" y="1357299"/>
            <a:ext cx="6072230" cy="18604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ctr" anchorCtr="0">
            <a:spAutoFit/>
          </a:bodyPr>
          <a:lstStyle/>
          <a:p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При проведении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выборной кампании</a:t>
            </a:r>
            <a:r>
              <a:rPr lang="ru-RU" sz="22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2023 году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 в охране правопорядка было задействовано более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4 тысяч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сотрудников органов внутренних дел и 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255 </a:t>
            </a:r>
            <a:r>
              <a:rPr lang="ru-RU" sz="2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76200" dist="38100" dir="5400000" sx="102000" sy="102000" algn="t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представителей правоохранительных структур</a:t>
            </a:r>
          </a:p>
        </p:txBody>
      </p:sp>
      <p:pic>
        <p:nvPicPr>
          <p:cNvPr id="3" name="Рисунок 2" descr="Screenshot_2024-02-13-07-22-52-324_com.google.android.googlequicksearchbox-edit.jpg"/>
          <p:cNvPicPr>
            <a:picLocks noChangeAspect="1"/>
          </p:cNvPicPr>
          <p:nvPr/>
        </p:nvPicPr>
        <p:blipFill>
          <a:blip r:embed="rId2">
            <a:lum bright="-12000"/>
          </a:blip>
          <a:stretch>
            <a:fillRect/>
          </a:stretch>
        </p:blipFill>
        <p:spPr>
          <a:xfrm>
            <a:off x="1809720" y="3571876"/>
            <a:ext cx="4786346" cy="27146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52" y="0"/>
            <a:ext cx="90725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1388" y="2071678"/>
            <a:ext cx="7286612" cy="250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Ежегодно в период организации и проведения более </a:t>
            </a:r>
            <a:r>
              <a:rPr lang="ru-RU" sz="24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3,5 тысяч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крупномасштабных массовых мероприятий в усилении мер безопасности принимают участие свыше </a:t>
            </a:r>
            <a:r>
              <a:rPr lang="ru-RU" sz="24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19,5 тысяч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человек (сотрудников органов внутренних дел,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Росгвардии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общественности)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J:\Фотографии\кучка\obl4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2848115" y="428604"/>
            <a:ext cx="6495770" cy="6140644"/>
          </a:xfrm>
          <a:prstGeom prst="rect">
            <a:avLst/>
          </a:prstGeom>
          <a:noFill/>
          <a:effectLst>
            <a:outerShdw blurRad="190500" dist="38100" dir="8100000" sx="104000" sy="104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1952597" y="3500438"/>
            <a:ext cx="3868593" cy="2500330"/>
            <a:chOff x="-571536" y="2928934"/>
            <a:chExt cx="4582973" cy="2906881"/>
          </a:xfrm>
        </p:grpSpPr>
        <p:sp>
          <p:nvSpPr>
            <p:cNvPr id="8" name="Полилиния 7"/>
            <p:cNvSpPr/>
            <p:nvPr/>
          </p:nvSpPr>
          <p:spPr>
            <a:xfrm rot="21261087">
              <a:off x="-417719" y="4068232"/>
              <a:ext cx="4429156" cy="1767583"/>
            </a:xfrm>
            <a:custGeom>
              <a:avLst/>
              <a:gdLst>
                <a:gd name="connsiteX0" fmla="*/ 596716 w 3844086"/>
                <a:gd name="connsiteY0" fmla="*/ 1519535 h 1710669"/>
                <a:gd name="connsiteX1" fmla="*/ 2292166 w 3844086"/>
                <a:gd name="connsiteY1" fmla="*/ 1519535 h 1710669"/>
                <a:gd name="connsiteX2" fmla="*/ 2425516 w 3844086"/>
                <a:gd name="connsiteY2" fmla="*/ 1462385 h 1710669"/>
                <a:gd name="connsiteX3" fmla="*/ 2673166 w 3844086"/>
                <a:gd name="connsiteY3" fmla="*/ 1405235 h 1710669"/>
                <a:gd name="connsiteX4" fmla="*/ 2749366 w 3844086"/>
                <a:gd name="connsiteY4" fmla="*/ 1348085 h 1710669"/>
                <a:gd name="connsiteX5" fmla="*/ 2958916 w 3844086"/>
                <a:gd name="connsiteY5" fmla="*/ 1290935 h 1710669"/>
                <a:gd name="connsiteX6" fmla="*/ 3130366 w 3844086"/>
                <a:gd name="connsiteY6" fmla="*/ 1233785 h 1710669"/>
                <a:gd name="connsiteX7" fmla="*/ 3187516 w 3844086"/>
                <a:gd name="connsiteY7" fmla="*/ 1195685 h 1710669"/>
                <a:gd name="connsiteX8" fmla="*/ 3244666 w 3844086"/>
                <a:gd name="connsiteY8" fmla="*/ 1176635 h 1710669"/>
                <a:gd name="connsiteX9" fmla="*/ 3358966 w 3844086"/>
                <a:gd name="connsiteY9" fmla="*/ 1024235 h 1710669"/>
                <a:gd name="connsiteX10" fmla="*/ 3473266 w 3844086"/>
                <a:gd name="connsiteY10" fmla="*/ 948035 h 1710669"/>
                <a:gd name="connsiteX11" fmla="*/ 3549466 w 3844086"/>
                <a:gd name="connsiteY11" fmla="*/ 871835 h 1710669"/>
                <a:gd name="connsiteX12" fmla="*/ 3625666 w 3844086"/>
                <a:gd name="connsiteY12" fmla="*/ 795635 h 1710669"/>
                <a:gd name="connsiteX13" fmla="*/ 3663766 w 3844086"/>
                <a:gd name="connsiteY13" fmla="*/ 738485 h 1710669"/>
                <a:gd name="connsiteX14" fmla="*/ 3720916 w 3844086"/>
                <a:gd name="connsiteY14" fmla="*/ 719435 h 1710669"/>
                <a:gd name="connsiteX15" fmla="*/ 3778066 w 3844086"/>
                <a:gd name="connsiteY15" fmla="*/ 681335 h 1710669"/>
                <a:gd name="connsiteX16" fmla="*/ 3797116 w 3844086"/>
                <a:gd name="connsiteY16" fmla="*/ 395585 h 1710669"/>
                <a:gd name="connsiteX17" fmla="*/ 3739966 w 3844086"/>
                <a:gd name="connsiteY17" fmla="*/ 338435 h 1710669"/>
                <a:gd name="connsiteX18" fmla="*/ 3663766 w 3844086"/>
                <a:gd name="connsiteY18" fmla="*/ 319385 h 1710669"/>
                <a:gd name="connsiteX19" fmla="*/ 3511366 w 3844086"/>
                <a:gd name="connsiteY19" fmla="*/ 243185 h 1710669"/>
                <a:gd name="connsiteX20" fmla="*/ 3473266 w 3844086"/>
                <a:gd name="connsiteY20" fmla="*/ 186035 h 1710669"/>
                <a:gd name="connsiteX21" fmla="*/ 3416116 w 3844086"/>
                <a:gd name="connsiteY21" fmla="*/ 128885 h 1710669"/>
                <a:gd name="connsiteX22" fmla="*/ 3244666 w 3844086"/>
                <a:gd name="connsiteY22" fmla="*/ 71735 h 1710669"/>
                <a:gd name="connsiteX23" fmla="*/ 3073216 w 3844086"/>
                <a:gd name="connsiteY23" fmla="*/ 14585 h 1710669"/>
                <a:gd name="connsiteX24" fmla="*/ 2196916 w 3844086"/>
                <a:gd name="connsiteY24" fmla="*/ 33635 h 1710669"/>
                <a:gd name="connsiteX25" fmla="*/ 2025466 w 3844086"/>
                <a:gd name="connsiteY25" fmla="*/ 166985 h 1710669"/>
                <a:gd name="connsiteX26" fmla="*/ 1968316 w 3844086"/>
                <a:gd name="connsiteY26" fmla="*/ 186035 h 1710669"/>
                <a:gd name="connsiteX27" fmla="*/ 1815916 w 3844086"/>
                <a:gd name="connsiteY27" fmla="*/ 243185 h 1710669"/>
                <a:gd name="connsiteX28" fmla="*/ 1701616 w 3844086"/>
                <a:gd name="connsiteY28" fmla="*/ 319385 h 1710669"/>
                <a:gd name="connsiteX29" fmla="*/ 1644466 w 3844086"/>
                <a:gd name="connsiteY29" fmla="*/ 357485 h 1710669"/>
                <a:gd name="connsiteX30" fmla="*/ 1434916 w 3844086"/>
                <a:gd name="connsiteY30" fmla="*/ 452735 h 1710669"/>
                <a:gd name="connsiteX31" fmla="*/ 1396816 w 3844086"/>
                <a:gd name="connsiteY31" fmla="*/ 509885 h 1710669"/>
                <a:gd name="connsiteX32" fmla="*/ 1320616 w 3844086"/>
                <a:gd name="connsiteY32" fmla="*/ 547985 h 1710669"/>
                <a:gd name="connsiteX33" fmla="*/ 1187266 w 3844086"/>
                <a:gd name="connsiteY33" fmla="*/ 586085 h 1710669"/>
                <a:gd name="connsiteX34" fmla="*/ 1130116 w 3844086"/>
                <a:gd name="connsiteY34" fmla="*/ 624185 h 1710669"/>
                <a:gd name="connsiteX35" fmla="*/ 1053916 w 3844086"/>
                <a:gd name="connsiteY35" fmla="*/ 643235 h 1710669"/>
                <a:gd name="connsiteX36" fmla="*/ 996766 w 3844086"/>
                <a:gd name="connsiteY36" fmla="*/ 662285 h 1710669"/>
                <a:gd name="connsiteX37" fmla="*/ 825316 w 3844086"/>
                <a:gd name="connsiteY37" fmla="*/ 700385 h 1710669"/>
                <a:gd name="connsiteX38" fmla="*/ 768166 w 3844086"/>
                <a:gd name="connsiteY38" fmla="*/ 738485 h 1710669"/>
                <a:gd name="connsiteX39" fmla="*/ 520516 w 3844086"/>
                <a:gd name="connsiteY39" fmla="*/ 776585 h 1710669"/>
                <a:gd name="connsiteX40" fmla="*/ 349066 w 3844086"/>
                <a:gd name="connsiteY40" fmla="*/ 795635 h 1710669"/>
                <a:gd name="connsiteX41" fmla="*/ 253816 w 3844086"/>
                <a:gd name="connsiteY41" fmla="*/ 833735 h 1710669"/>
                <a:gd name="connsiteX42" fmla="*/ 196666 w 3844086"/>
                <a:gd name="connsiteY42" fmla="*/ 967085 h 1710669"/>
                <a:gd name="connsiteX43" fmla="*/ 120466 w 3844086"/>
                <a:gd name="connsiteY43" fmla="*/ 986135 h 1710669"/>
                <a:gd name="connsiteX44" fmla="*/ 82366 w 3844086"/>
                <a:gd name="connsiteY44" fmla="*/ 1100435 h 1710669"/>
                <a:gd name="connsiteX45" fmla="*/ 272866 w 3844086"/>
                <a:gd name="connsiteY45" fmla="*/ 1176635 h 1710669"/>
                <a:gd name="connsiteX46" fmla="*/ 330016 w 3844086"/>
                <a:gd name="connsiteY46" fmla="*/ 1233785 h 1710669"/>
                <a:gd name="connsiteX47" fmla="*/ 406216 w 3844086"/>
                <a:gd name="connsiteY47" fmla="*/ 1271885 h 1710669"/>
                <a:gd name="connsiteX48" fmla="*/ 444316 w 3844086"/>
                <a:gd name="connsiteY48" fmla="*/ 1405235 h 1710669"/>
                <a:gd name="connsiteX49" fmla="*/ 501466 w 3844086"/>
                <a:gd name="connsiteY49" fmla="*/ 1424285 h 1710669"/>
                <a:gd name="connsiteX50" fmla="*/ 539566 w 3844086"/>
                <a:gd name="connsiteY50" fmla="*/ 1481435 h 1710669"/>
                <a:gd name="connsiteX51" fmla="*/ 672916 w 3844086"/>
                <a:gd name="connsiteY51" fmla="*/ 1557635 h 1710669"/>
                <a:gd name="connsiteX52" fmla="*/ 768166 w 3844086"/>
                <a:gd name="connsiteY52" fmla="*/ 1557635 h 171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844086" h="1710669">
                  <a:moveTo>
                    <a:pt x="596716" y="1519535"/>
                  </a:moveTo>
                  <a:cubicBezTo>
                    <a:pt x="1170119" y="1710669"/>
                    <a:pt x="684330" y="1555666"/>
                    <a:pt x="2292166" y="1519535"/>
                  </a:cubicBezTo>
                  <a:cubicBezTo>
                    <a:pt x="2324652" y="1518805"/>
                    <a:pt x="2404336" y="1470857"/>
                    <a:pt x="2425516" y="1462385"/>
                  </a:cubicBezTo>
                  <a:cubicBezTo>
                    <a:pt x="2541736" y="1415897"/>
                    <a:pt x="2545537" y="1423468"/>
                    <a:pt x="2673166" y="1405235"/>
                  </a:cubicBezTo>
                  <a:cubicBezTo>
                    <a:pt x="2698566" y="1386185"/>
                    <a:pt x="2720462" y="1361223"/>
                    <a:pt x="2749366" y="1348085"/>
                  </a:cubicBezTo>
                  <a:cubicBezTo>
                    <a:pt x="2834030" y="1309601"/>
                    <a:pt x="2879698" y="1317341"/>
                    <a:pt x="2958916" y="1290935"/>
                  </a:cubicBezTo>
                  <a:cubicBezTo>
                    <a:pt x="3174122" y="1219200"/>
                    <a:pt x="2947760" y="1279437"/>
                    <a:pt x="3130366" y="1233785"/>
                  </a:cubicBezTo>
                  <a:cubicBezTo>
                    <a:pt x="3149416" y="1221085"/>
                    <a:pt x="3167038" y="1205924"/>
                    <a:pt x="3187516" y="1195685"/>
                  </a:cubicBezTo>
                  <a:cubicBezTo>
                    <a:pt x="3205477" y="1186705"/>
                    <a:pt x="3230467" y="1190834"/>
                    <a:pt x="3244666" y="1176635"/>
                  </a:cubicBezTo>
                  <a:cubicBezTo>
                    <a:pt x="3289567" y="1131734"/>
                    <a:pt x="3306131" y="1059458"/>
                    <a:pt x="3358966" y="1024235"/>
                  </a:cubicBezTo>
                  <a:lnTo>
                    <a:pt x="3473266" y="948035"/>
                  </a:lnTo>
                  <a:cubicBezTo>
                    <a:pt x="3524066" y="795635"/>
                    <a:pt x="3447866" y="973435"/>
                    <a:pt x="3549466" y="871835"/>
                  </a:cubicBezTo>
                  <a:cubicBezTo>
                    <a:pt x="3651066" y="770235"/>
                    <a:pt x="3473266" y="846435"/>
                    <a:pt x="3625666" y="795635"/>
                  </a:cubicBezTo>
                  <a:cubicBezTo>
                    <a:pt x="3638366" y="776585"/>
                    <a:pt x="3645888" y="752788"/>
                    <a:pt x="3663766" y="738485"/>
                  </a:cubicBezTo>
                  <a:cubicBezTo>
                    <a:pt x="3679446" y="725941"/>
                    <a:pt x="3702955" y="728415"/>
                    <a:pt x="3720916" y="719435"/>
                  </a:cubicBezTo>
                  <a:cubicBezTo>
                    <a:pt x="3741394" y="709196"/>
                    <a:pt x="3759016" y="694035"/>
                    <a:pt x="3778066" y="681335"/>
                  </a:cubicBezTo>
                  <a:cubicBezTo>
                    <a:pt x="3817947" y="561692"/>
                    <a:pt x="3844086" y="536495"/>
                    <a:pt x="3797116" y="395585"/>
                  </a:cubicBezTo>
                  <a:cubicBezTo>
                    <a:pt x="3788597" y="370027"/>
                    <a:pt x="3763357" y="351801"/>
                    <a:pt x="3739966" y="338435"/>
                  </a:cubicBezTo>
                  <a:cubicBezTo>
                    <a:pt x="3717234" y="325445"/>
                    <a:pt x="3689166" y="325735"/>
                    <a:pt x="3663766" y="319385"/>
                  </a:cubicBezTo>
                  <a:cubicBezTo>
                    <a:pt x="3495985" y="151604"/>
                    <a:pt x="3738479" y="372964"/>
                    <a:pt x="3511366" y="243185"/>
                  </a:cubicBezTo>
                  <a:cubicBezTo>
                    <a:pt x="3491487" y="231826"/>
                    <a:pt x="3487923" y="203624"/>
                    <a:pt x="3473266" y="186035"/>
                  </a:cubicBezTo>
                  <a:cubicBezTo>
                    <a:pt x="3456019" y="165339"/>
                    <a:pt x="3438962" y="143164"/>
                    <a:pt x="3416116" y="128885"/>
                  </a:cubicBezTo>
                  <a:cubicBezTo>
                    <a:pt x="3347973" y="86296"/>
                    <a:pt x="3314675" y="95071"/>
                    <a:pt x="3244666" y="71735"/>
                  </a:cubicBezTo>
                  <a:cubicBezTo>
                    <a:pt x="3029460" y="0"/>
                    <a:pt x="3255822" y="60237"/>
                    <a:pt x="3073216" y="14585"/>
                  </a:cubicBezTo>
                  <a:lnTo>
                    <a:pt x="2196916" y="33635"/>
                  </a:lnTo>
                  <a:cubicBezTo>
                    <a:pt x="2108008" y="42184"/>
                    <a:pt x="2086867" y="126051"/>
                    <a:pt x="2025466" y="166985"/>
                  </a:cubicBezTo>
                  <a:cubicBezTo>
                    <a:pt x="2008758" y="178124"/>
                    <a:pt x="1986277" y="177055"/>
                    <a:pt x="1968316" y="186035"/>
                  </a:cubicBezTo>
                  <a:cubicBezTo>
                    <a:pt x="1837508" y="251439"/>
                    <a:pt x="1999685" y="206431"/>
                    <a:pt x="1815916" y="243185"/>
                  </a:cubicBezTo>
                  <a:cubicBezTo>
                    <a:pt x="1707579" y="351522"/>
                    <a:pt x="1811894" y="264246"/>
                    <a:pt x="1701616" y="319385"/>
                  </a:cubicBezTo>
                  <a:cubicBezTo>
                    <a:pt x="1681138" y="329624"/>
                    <a:pt x="1664566" y="346522"/>
                    <a:pt x="1644466" y="357485"/>
                  </a:cubicBezTo>
                  <a:cubicBezTo>
                    <a:pt x="1510611" y="430497"/>
                    <a:pt x="1533041" y="420027"/>
                    <a:pt x="1434916" y="452735"/>
                  </a:cubicBezTo>
                  <a:cubicBezTo>
                    <a:pt x="1422216" y="471785"/>
                    <a:pt x="1414405" y="495228"/>
                    <a:pt x="1396816" y="509885"/>
                  </a:cubicBezTo>
                  <a:cubicBezTo>
                    <a:pt x="1375000" y="528065"/>
                    <a:pt x="1346718" y="536798"/>
                    <a:pt x="1320616" y="547985"/>
                  </a:cubicBezTo>
                  <a:cubicBezTo>
                    <a:pt x="1282355" y="564383"/>
                    <a:pt x="1225934" y="576418"/>
                    <a:pt x="1187266" y="586085"/>
                  </a:cubicBezTo>
                  <a:cubicBezTo>
                    <a:pt x="1168216" y="598785"/>
                    <a:pt x="1151160" y="615166"/>
                    <a:pt x="1130116" y="624185"/>
                  </a:cubicBezTo>
                  <a:cubicBezTo>
                    <a:pt x="1106051" y="634498"/>
                    <a:pt x="1079090" y="636042"/>
                    <a:pt x="1053916" y="643235"/>
                  </a:cubicBezTo>
                  <a:cubicBezTo>
                    <a:pt x="1034608" y="648752"/>
                    <a:pt x="1016074" y="656768"/>
                    <a:pt x="996766" y="662285"/>
                  </a:cubicBezTo>
                  <a:cubicBezTo>
                    <a:pt x="933992" y="680220"/>
                    <a:pt x="890788" y="687291"/>
                    <a:pt x="825316" y="700385"/>
                  </a:cubicBezTo>
                  <a:cubicBezTo>
                    <a:pt x="806266" y="713085"/>
                    <a:pt x="788644" y="728246"/>
                    <a:pt x="768166" y="738485"/>
                  </a:cubicBezTo>
                  <a:cubicBezTo>
                    <a:pt x="699283" y="772926"/>
                    <a:pt x="575879" y="770757"/>
                    <a:pt x="520516" y="776585"/>
                  </a:cubicBezTo>
                  <a:lnTo>
                    <a:pt x="349066" y="795635"/>
                  </a:lnTo>
                  <a:cubicBezTo>
                    <a:pt x="317316" y="808335"/>
                    <a:pt x="281642" y="813859"/>
                    <a:pt x="253816" y="833735"/>
                  </a:cubicBezTo>
                  <a:cubicBezTo>
                    <a:pt x="120003" y="929316"/>
                    <a:pt x="314114" y="849637"/>
                    <a:pt x="196666" y="967085"/>
                  </a:cubicBezTo>
                  <a:cubicBezTo>
                    <a:pt x="178153" y="985598"/>
                    <a:pt x="145866" y="979785"/>
                    <a:pt x="120466" y="986135"/>
                  </a:cubicBezTo>
                  <a:cubicBezTo>
                    <a:pt x="92044" y="1005083"/>
                    <a:pt x="0" y="1040532"/>
                    <a:pt x="82366" y="1100435"/>
                  </a:cubicBezTo>
                  <a:cubicBezTo>
                    <a:pt x="137677" y="1140661"/>
                    <a:pt x="272866" y="1176635"/>
                    <a:pt x="272866" y="1176635"/>
                  </a:cubicBezTo>
                  <a:cubicBezTo>
                    <a:pt x="291916" y="1195685"/>
                    <a:pt x="308093" y="1218126"/>
                    <a:pt x="330016" y="1233785"/>
                  </a:cubicBezTo>
                  <a:cubicBezTo>
                    <a:pt x="353124" y="1250291"/>
                    <a:pt x="388036" y="1250069"/>
                    <a:pt x="406216" y="1271885"/>
                  </a:cubicBezTo>
                  <a:cubicBezTo>
                    <a:pt x="408688" y="1274851"/>
                    <a:pt x="433437" y="1394356"/>
                    <a:pt x="444316" y="1405235"/>
                  </a:cubicBezTo>
                  <a:cubicBezTo>
                    <a:pt x="458515" y="1419434"/>
                    <a:pt x="482416" y="1417935"/>
                    <a:pt x="501466" y="1424285"/>
                  </a:cubicBezTo>
                  <a:cubicBezTo>
                    <a:pt x="514166" y="1443335"/>
                    <a:pt x="523377" y="1465246"/>
                    <a:pt x="539566" y="1481435"/>
                  </a:cubicBezTo>
                  <a:cubicBezTo>
                    <a:pt x="557888" y="1499757"/>
                    <a:pt x="653706" y="1553366"/>
                    <a:pt x="672916" y="1557635"/>
                  </a:cubicBezTo>
                  <a:cubicBezTo>
                    <a:pt x="703910" y="1564523"/>
                    <a:pt x="736416" y="1557635"/>
                    <a:pt x="768166" y="1557635"/>
                  </a:cubicBezTo>
                </a:path>
              </a:pathLst>
            </a:custGeom>
            <a:solidFill>
              <a:schemeClr val="tx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2" descr="F:\Temp\Безимени-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71536" y="2928934"/>
              <a:ext cx="4071966" cy="2714644"/>
            </a:xfrm>
            <a:prstGeom prst="rect">
              <a:avLst/>
            </a:prstGeom>
            <a:noFill/>
            <a:effectLst/>
          </p:spPr>
        </p:pic>
      </p:grpSp>
      <p:sp>
        <p:nvSpPr>
          <p:cNvPr id="4" name="Прямоугольник 3"/>
          <p:cNvSpPr/>
          <p:nvPr/>
        </p:nvSpPr>
        <p:spPr>
          <a:xfrm>
            <a:off x="3952924" y="1135097"/>
            <a:ext cx="6715108" cy="21374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 2023 года сотрудниками полиции в круглосуточном режиме обеспечивается безопасное функционирование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en-US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объектов военных комиссариатов, расположенных в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00FF00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63500" dir="5400000" sx="101000" sy="101000" algn="t" rotWithShape="0">
                    <a:prstClr val="black">
                      <a:alpha val="7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муниципальных образованиях области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emp\63b826aad0e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6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alpha val="0"/>
                </a:schemeClr>
              </a:gs>
              <a:gs pos="62000">
                <a:schemeClr val="tx2">
                  <a:lumMod val="75000"/>
                  <a:alpha val="54000"/>
                </a:schemeClr>
              </a:gs>
              <a:gs pos="100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wrap="none" rtlCol="0" anchor="ctr" anchorCtr="0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5472" y="1643050"/>
            <a:ext cx="8072494" cy="1768140"/>
          </a:xfrm>
          <a:prstGeom prst="rect">
            <a:avLst/>
          </a:prstGeom>
          <a:noFill/>
          <a:ln>
            <a:noFill/>
          </a:ln>
          <a:effectLst>
            <a:outerShdw blurRad="533400" sx="111000" sy="111000" algn="ctr" rotWithShape="0">
              <a:prstClr val="black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88000" tIns="144000" rIns="144000" bIns="144000" rtlCol="0" anchor="ctr" anchorCtr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292100" sx="105000" sy="105000" algn="ctr" rotWithShape="0">
                    <a:prstClr val="black">
                      <a:alpha val="9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На фоне угрозы возникновения межнациональных волнений в октябре-ноябре 2023 года велась круглосуточная охрана правопорядка в границах объектов религиозного культа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anchor="ctr" anchorCtr="0">
        <a:noAutofit/>
      </a:bodyPr>
      <a:lstStyle>
        <a:defPPr>
          <a:defRPr dirty="0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50074</TotalTime>
  <Words>1005</Words>
  <Application>Microsoft Office PowerPoint</Application>
  <PresentationFormat>Широкоэкранный</PresentationFormat>
  <Paragraphs>189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Dorm</dc:creator>
  <cp:lastModifiedBy>operator</cp:lastModifiedBy>
  <cp:revision>7778</cp:revision>
  <dcterms:created xsi:type="dcterms:W3CDTF">2008-12-09T13:41:26Z</dcterms:created>
  <dcterms:modified xsi:type="dcterms:W3CDTF">2024-02-13T06:19:36Z</dcterms:modified>
</cp:coreProperties>
</file>